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4.svg" ContentType="image/svg+xml"/>
  <Override PartName="/ppt/media/image26.svg" ContentType="image/svg+xml"/>
  <Override PartName="/ppt/media/image2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303" r:id="rId5"/>
    <p:sldId id="286" r:id="rId6"/>
    <p:sldId id="287" r:id="rId7"/>
    <p:sldId id="288" r:id="rId8"/>
    <p:sldId id="332" r:id="rId9"/>
    <p:sldId id="289" r:id="rId10"/>
    <p:sldId id="290" r:id="rId11"/>
    <p:sldId id="312" r:id="rId12"/>
    <p:sldId id="333" r:id="rId13"/>
    <p:sldId id="310" r:id="rId14"/>
    <p:sldId id="341" r:id="rId15"/>
    <p:sldId id="313" r:id="rId16"/>
    <p:sldId id="305" r:id="rId17"/>
    <p:sldId id="337" r:id="rId18"/>
    <p:sldId id="291" r:id="rId19"/>
    <p:sldId id="292" r:id="rId20"/>
    <p:sldId id="342" r:id="rId21"/>
    <p:sldId id="311" r:id="rId22"/>
    <p:sldId id="308" r:id="rId23"/>
    <p:sldId id="338" r:id="rId24"/>
    <p:sldId id="307" r:id="rId25"/>
    <p:sldId id="340" r:id="rId26"/>
    <p:sldId id="302" r:id="rId27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A28C"/>
    <a:srgbClr val="636463"/>
    <a:srgbClr val="C1B99C"/>
    <a:srgbClr val="EEE2B6"/>
    <a:srgbClr val="7B7971"/>
    <a:srgbClr val="12193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22" y="-6"/>
      </p:cViewPr>
      <p:guideLst>
        <p:guide orient="horz" pos="22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11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0"/>
            <a:r>
              <a:rPr lang="zh-CN" altLang="en-US" dirty="0"/>
              <a:t>Second level</a:t>
            </a:r>
            <a:endParaRPr lang="zh-CN" altLang="en-US" dirty="0"/>
          </a:p>
          <a:p>
            <a:pPr lvl="2" indent="0"/>
            <a:r>
              <a:rPr lang="zh-CN" altLang="en-US" dirty="0"/>
              <a:t>Third level</a:t>
            </a:r>
            <a:endParaRPr lang="zh-CN" altLang="en-US" dirty="0"/>
          </a:p>
          <a:p>
            <a:pPr lvl="3" indent="0"/>
            <a:r>
              <a:rPr lang="zh-CN" altLang="en-US" dirty="0"/>
              <a:t>Fourth level</a:t>
            </a:r>
            <a:endParaRPr lang="zh-CN" altLang="en-US" dirty="0"/>
          </a:p>
          <a:p>
            <a:pPr lvl="4" indent="0"/>
            <a:r>
              <a:rPr lang="zh-CN" altLang="en-US" dirty="0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F05245-1089-431C-9CB9-1C9E798A99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F05245-1089-431C-9CB9-1C9E798A99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tags" Target="../tags/tag86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7" Type="http://schemas.openxmlformats.org/officeDocument/2006/relationships/notesSlide" Target="../notesSlides/notesSlide12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../media/image16.png"/><Relationship Id="rId7" Type="http://schemas.openxmlformats.org/officeDocument/2006/relationships/tags" Target="../tags/tag113.xml"/><Relationship Id="rId6" Type="http://schemas.openxmlformats.org/officeDocument/2006/relationships/image" Target="../media/image15.png"/><Relationship Id="rId5" Type="http://schemas.openxmlformats.org/officeDocument/2006/relationships/tags" Target="../tags/tag112.xml"/><Relationship Id="rId4" Type="http://schemas.openxmlformats.org/officeDocument/2006/relationships/image" Target="../media/image14.png"/><Relationship Id="rId3" Type="http://schemas.openxmlformats.org/officeDocument/2006/relationships/tags" Target="../tags/tag111.xml"/><Relationship Id="rId2" Type="http://schemas.openxmlformats.org/officeDocument/2006/relationships/image" Target="../media/image1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tags" Target="../tags/tag115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tags" Target="../tags/tag116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tags" Target="../tags/tag119.xml"/><Relationship Id="rId3" Type="http://schemas.openxmlformats.org/officeDocument/2006/relationships/image" Target="../media/image21.png"/><Relationship Id="rId2" Type="http://schemas.openxmlformats.org/officeDocument/2006/relationships/tags" Target="../tags/tag118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3" Type="http://schemas.openxmlformats.org/officeDocument/2006/relationships/notesSlide" Target="../notesSlides/notesSlide22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33.xml"/><Relationship Id="rId20" Type="http://schemas.openxmlformats.org/officeDocument/2006/relationships/image" Target="../media/image1.png"/><Relationship Id="rId2" Type="http://schemas.openxmlformats.org/officeDocument/2006/relationships/tags" Target="../tags/tag121.xml"/><Relationship Id="rId19" Type="http://schemas.openxmlformats.org/officeDocument/2006/relationships/image" Target="../media/image28.svg"/><Relationship Id="rId18" Type="http://schemas.openxmlformats.org/officeDocument/2006/relationships/image" Target="../media/image27.png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image" Target="../media/image26.svg"/><Relationship Id="rId12" Type="http://schemas.openxmlformats.org/officeDocument/2006/relationships/image" Target="../media/image25.png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5" Type="http://schemas.openxmlformats.org/officeDocument/2006/relationships/notesSlide" Target="../notesSlides/notesSlide5.xml"/><Relationship Id="rId54" Type="http://schemas.openxmlformats.org/officeDocument/2006/relationships/slideLayout" Target="../slideLayouts/slideLayout1.xml"/><Relationship Id="rId53" Type="http://schemas.openxmlformats.org/officeDocument/2006/relationships/tags" Target="../tags/tag49.xml"/><Relationship Id="rId52" Type="http://schemas.openxmlformats.org/officeDocument/2006/relationships/tags" Target="../tags/tag48.xml"/><Relationship Id="rId51" Type="http://schemas.openxmlformats.org/officeDocument/2006/relationships/tags" Target="../tags/tag47.xml"/><Relationship Id="rId50" Type="http://schemas.openxmlformats.org/officeDocument/2006/relationships/tags" Target="../tags/tag46.xml"/><Relationship Id="rId5" Type="http://schemas.openxmlformats.org/officeDocument/2006/relationships/tags" Target="../tags/tag4.xml"/><Relationship Id="rId49" Type="http://schemas.openxmlformats.org/officeDocument/2006/relationships/image" Target="../media/image4.png"/><Relationship Id="rId48" Type="http://schemas.openxmlformats.org/officeDocument/2006/relationships/tags" Target="../tags/tag45.xml"/><Relationship Id="rId47" Type="http://schemas.openxmlformats.org/officeDocument/2006/relationships/tags" Target="../tags/tag44.xml"/><Relationship Id="rId46" Type="http://schemas.openxmlformats.org/officeDocument/2006/relationships/tags" Target="../tags/tag43.xml"/><Relationship Id="rId45" Type="http://schemas.openxmlformats.org/officeDocument/2006/relationships/tags" Target="../tags/tag42.xml"/><Relationship Id="rId44" Type="http://schemas.openxmlformats.org/officeDocument/2006/relationships/tags" Target="../tags/tag41.xml"/><Relationship Id="rId43" Type="http://schemas.openxmlformats.org/officeDocument/2006/relationships/tags" Target="../tags/tag40.xml"/><Relationship Id="rId42" Type="http://schemas.openxmlformats.org/officeDocument/2006/relationships/tags" Target="../tags/tag39.xml"/><Relationship Id="rId41" Type="http://schemas.openxmlformats.org/officeDocument/2006/relationships/tags" Target="../tags/tag38.xml"/><Relationship Id="rId40" Type="http://schemas.openxmlformats.org/officeDocument/2006/relationships/tags" Target="../tags/tag37.xml"/><Relationship Id="rId4" Type="http://schemas.openxmlformats.org/officeDocument/2006/relationships/tags" Target="../tags/tag3.xml"/><Relationship Id="rId39" Type="http://schemas.openxmlformats.org/officeDocument/2006/relationships/tags" Target="../tags/tag36.xml"/><Relationship Id="rId38" Type="http://schemas.openxmlformats.org/officeDocument/2006/relationships/tags" Target="../tags/tag35.xml"/><Relationship Id="rId37" Type="http://schemas.openxmlformats.org/officeDocument/2006/relationships/tags" Target="../tags/tag34.xml"/><Relationship Id="rId36" Type="http://schemas.openxmlformats.org/officeDocument/2006/relationships/tags" Target="../tags/tag33.xml"/><Relationship Id="rId35" Type="http://schemas.openxmlformats.org/officeDocument/2006/relationships/tags" Target="../tags/tag32.xml"/><Relationship Id="rId34" Type="http://schemas.openxmlformats.org/officeDocument/2006/relationships/tags" Target="../tags/tag31.xml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2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1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image" Target="../media/image3.png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tags" Target="../tags/tag50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5" Type="http://schemas.openxmlformats.org/officeDocument/2006/relationships/notesSlide" Target="../notesSlides/notesSlide7.xml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10.png"/><Relationship Id="rId42" Type="http://schemas.openxmlformats.org/officeDocument/2006/relationships/tags" Target="../tags/tag84.xml"/><Relationship Id="rId41" Type="http://schemas.openxmlformats.org/officeDocument/2006/relationships/image" Target="../media/image9.png"/><Relationship Id="rId40" Type="http://schemas.openxmlformats.org/officeDocument/2006/relationships/tags" Target="../tags/tag83.xml"/><Relationship Id="rId4" Type="http://schemas.openxmlformats.org/officeDocument/2006/relationships/tags" Target="../tags/tag53.xml"/><Relationship Id="rId39" Type="http://schemas.openxmlformats.org/officeDocument/2006/relationships/image" Target="../media/image8.png"/><Relationship Id="rId38" Type="http://schemas.openxmlformats.org/officeDocument/2006/relationships/tags" Target="../tags/tag82.xml"/><Relationship Id="rId37" Type="http://schemas.openxmlformats.org/officeDocument/2006/relationships/image" Target="../media/image7.png"/><Relationship Id="rId36" Type="http://schemas.openxmlformats.org/officeDocument/2006/relationships/tags" Target="../tags/tag81.xml"/><Relationship Id="rId35" Type="http://schemas.openxmlformats.org/officeDocument/2006/relationships/tags" Target="../tags/tag80.xml"/><Relationship Id="rId34" Type="http://schemas.openxmlformats.org/officeDocument/2006/relationships/tags" Target="../tags/tag79.xml"/><Relationship Id="rId33" Type="http://schemas.openxmlformats.org/officeDocument/2006/relationships/tags" Target="../tags/tag78.xml"/><Relationship Id="rId32" Type="http://schemas.openxmlformats.org/officeDocument/2006/relationships/image" Target="../media/image6.png"/><Relationship Id="rId31" Type="http://schemas.openxmlformats.org/officeDocument/2006/relationships/tags" Target="../tags/tag77.xml"/><Relationship Id="rId30" Type="http://schemas.openxmlformats.org/officeDocument/2006/relationships/image" Target="../media/image4.png"/><Relationship Id="rId3" Type="http://schemas.openxmlformats.org/officeDocument/2006/relationships/tags" Target="../tags/tag52.xml"/><Relationship Id="rId29" Type="http://schemas.openxmlformats.org/officeDocument/2006/relationships/tags" Target="../tags/tag76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tags" Target="../tags/tag51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image" Target="../media/image3.png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tags" Target="../tags/tag8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76" name="矩形: 圆角 2"/>
          <p:cNvSpPr/>
          <p:nvPr/>
        </p:nvSpPr>
        <p:spPr>
          <a:xfrm rot="19762296">
            <a:off x="2164080" y="1610360"/>
            <a:ext cx="40005" cy="4845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152400">
              <a:srgbClr val="5A27E9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sp>
        <p:nvSpPr>
          <p:cNvPr id="177" name="矩形: 圆角 3"/>
          <p:cNvSpPr/>
          <p:nvPr/>
        </p:nvSpPr>
        <p:spPr>
          <a:xfrm rot="19762296">
            <a:off x="3406140" y="1595755"/>
            <a:ext cx="40005" cy="4845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152400">
              <a:srgbClr val="5A27E9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sp>
        <p:nvSpPr>
          <p:cNvPr id="178" name="矩形: 圆角 11"/>
          <p:cNvSpPr/>
          <p:nvPr/>
        </p:nvSpPr>
        <p:spPr>
          <a:xfrm rot="19762296">
            <a:off x="3778250" y="1610360"/>
            <a:ext cx="40005" cy="4845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152400">
              <a:srgbClr val="5A27E9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sp>
        <p:nvSpPr>
          <p:cNvPr id="179" name="矩形: 圆角 5"/>
          <p:cNvSpPr/>
          <p:nvPr/>
        </p:nvSpPr>
        <p:spPr>
          <a:xfrm rot="19762296">
            <a:off x="2221230" y="1685925"/>
            <a:ext cx="4090035" cy="67925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E4B7"/>
              </a:gs>
              <a:gs pos="76000">
                <a:srgbClr val="121933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grpSp>
        <p:nvGrpSpPr>
          <p:cNvPr id="180" name="组合 179"/>
          <p:cNvGrpSpPr/>
          <p:nvPr/>
        </p:nvGrpSpPr>
        <p:grpSpPr>
          <a:xfrm rot="0">
            <a:off x="-273050" y="3593465"/>
            <a:ext cx="2503805" cy="4390390"/>
            <a:chOff x="-407009" y="619206"/>
            <a:chExt cx="4105536" cy="7200000"/>
          </a:xfrm>
        </p:grpSpPr>
        <p:sp>
          <p:nvSpPr>
            <p:cNvPr id="181" name="矩形 180"/>
            <p:cNvSpPr/>
            <p:nvPr/>
          </p:nvSpPr>
          <p:spPr>
            <a:xfrm rot="19762296" flipH="1">
              <a:off x="-407009" y="3581371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 rot="19762296" flipH="1">
              <a:off x="112865" y="3581372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 rot="19762296" flipH="1">
              <a:off x="632739" y="3590478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 rot="19762296" flipH="1">
              <a:off x="1152613" y="3590479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 rot="19762296" flipH="1">
              <a:off x="1672487" y="3607137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 rot="19762296" flipH="1">
              <a:off x="2192360" y="3607137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187" name="矩形: 圆角 32"/>
            <p:cNvSpPr/>
            <p:nvPr/>
          </p:nvSpPr>
          <p:spPr>
            <a:xfrm rot="19762296">
              <a:off x="1912070" y="619206"/>
              <a:ext cx="72000" cy="72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A27E9">
                    <a:alpha val="0"/>
                  </a:srgbClr>
                </a:gs>
                <a:gs pos="100000">
                  <a:srgbClr val="5A27E9">
                    <a:alpha val="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188" name="直角三角形 187"/>
            <p:cNvSpPr/>
            <p:nvPr/>
          </p:nvSpPr>
          <p:spPr>
            <a:xfrm>
              <a:off x="-153" y="1032440"/>
              <a:ext cx="3698680" cy="6166873"/>
            </a:xfrm>
            <a:prstGeom prst="rtTriangle">
              <a:avLst/>
            </a:prstGeom>
            <a:gradFill flip="none" rotWithShape="1">
              <a:gsLst>
                <a:gs pos="0">
                  <a:srgbClr val="F0E4B7">
                    <a:alpha val="17000"/>
                  </a:srgbClr>
                </a:gs>
                <a:gs pos="53000">
                  <a:srgbClr val="F0E4B7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</p:grpSp>
      <p:sp>
        <p:nvSpPr>
          <p:cNvPr id="189" name="矩形: 圆角 1"/>
          <p:cNvSpPr/>
          <p:nvPr/>
        </p:nvSpPr>
        <p:spPr>
          <a:xfrm rot="19762296">
            <a:off x="1346835" y="3609975"/>
            <a:ext cx="20320" cy="40379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01600">
              <a:srgbClr val="5A27E9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-24765" y="-635"/>
            <a:ext cx="12216765" cy="6858635"/>
          </a:xfrm>
          <a:prstGeom prst="rect">
            <a:avLst/>
          </a:prstGeom>
          <a:solidFill>
            <a:srgbClr val="12193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98" name="组合 4"/>
          <p:cNvGrpSpPr/>
          <p:nvPr/>
        </p:nvGrpSpPr>
        <p:grpSpPr>
          <a:xfrm>
            <a:off x="3302000" y="2715260"/>
            <a:ext cx="5588000" cy="3544923"/>
            <a:chOff x="3457574" y="1641515"/>
            <a:chExt cx="5143501" cy="3565217"/>
          </a:xfrm>
        </p:grpSpPr>
        <p:grpSp>
          <p:nvGrpSpPr>
            <p:cNvPr id="40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04" name="组合 6"/>
            <p:cNvGrpSpPr/>
            <p:nvPr/>
          </p:nvGrpSpPr>
          <p:grpSpPr>
            <a:xfrm flipH="1" flipV="1">
              <a:off x="3457574" y="3370824"/>
              <a:ext cx="4951785" cy="726031"/>
              <a:chOff x="4324350" y="2295525"/>
              <a:chExt cx="3733800" cy="67990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0" name="文本框 8"/>
            <p:cNvSpPr txBox="1"/>
            <p:nvPr/>
          </p:nvSpPr>
          <p:spPr>
            <a:xfrm>
              <a:off x="4218180" y="4681774"/>
              <a:ext cx="3318288" cy="5249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 defTabSz="914400"/>
              <a:r>
                <a:rPr lang="zh-CN" altLang="en-US" sz="2800" dirty="0">
                  <a:solidFill>
                    <a:schemeClr val="bg1"/>
                  </a:solidFill>
                  <a:latin typeface="微软雅黑" charset="0"/>
                  <a:ea typeface="微软雅黑" charset="0"/>
                  <a:sym typeface="Arial" panose="020B0604020202090204" pitchFamily="34" charset="0"/>
                </a:rPr>
                <a:t>叶俊豪（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charset="0"/>
                  <a:ea typeface="微软雅黑" charset="0"/>
                  <a:sym typeface="Arial" panose="020B0604020202090204" pitchFamily="34" charset="0"/>
                </a:rPr>
                <a:t>仟弋）</a:t>
              </a:r>
              <a:endParaRPr lang="zh-CN" altLang="en-US" sz="2800" dirty="0">
                <a:solidFill>
                  <a:schemeClr val="bg1"/>
                </a:solidFill>
                <a:latin typeface="微软雅黑" charset="0"/>
                <a:ea typeface="微软雅黑" charset="0"/>
                <a:sym typeface="Arial" panose="020B0604020202090204" pitchFamily="34" charset="0"/>
              </a:endParaRPr>
            </a:p>
          </p:txBody>
        </p:sp>
        <p:sp>
          <p:nvSpPr>
            <p:cNvPr id="4111" name="文本框 9"/>
            <p:cNvSpPr txBox="1"/>
            <p:nvPr/>
          </p:nvSpPr>
          <p:spPr>
            <a:xfrm>
              <a:off x="4495261" y="1641515"/>
              <a:ext cx="3316567" cy="310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endParaRPr lang="zh-CN" altLang="en-US" sz="16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90204" pitchFamily="34" charset="0"/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 rot="10800000">
            <a:off x="9770745" y="-423545"/>
            <a:ext cx="2421255" cy="5287645"/>
            <a:chOff x="-84746" y="-567944"/>
            <a:chExt cx="4317950" cy="9429705"/>
          </a:xfrm>
        </p:grpSpPr>
        <p:sp>
          <p:nvSpPr>
            <p:cNvPr id="191" name="矩形: 圆角 35"/>
            <p:cNvSpPr/>
            <p:nvPr/>
          </p:nvSpPr>
          <p:spPr>
            <a:xfrm rot="19762296">
              <a:off x="4161204" y="-567944"/>
              <a:ext cx="72000" cy="864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152400">
                <a:srgbClr val="5A27E9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grpSp>
          <p:nvGrpSpPr>
            <p:cNvPr id="192" name="组合 191"/>
            <p:cNvGrpSpPr/>
            <p:nvPr/>
          </p:nvGrpSpPr>
          <p:grpSpPr>
            <a:xfrm>
              <a:off x="-84746" y="1033535"/>
              <a:ext cx="4057228" cy="7828226"/>
              <a:chOff x="-250777" y="1383665"/>
              <a:chExt cx="3731630" cy="7200000"/>
            </a:xfrm>
          </p:grpSpPr>
          <p:sp>
            <p:nvSpPr>
              <p:cNvPr id="193" name="矩形 192"/>
              <p:cNvSpPr/>
              <p:nvPr/>
            </p:nvSpPr>
            <p:spPr>
              <a:xfrm rot="19762296" flipH="1">
                <a:off x="-250777" y="4345830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19762296" flipH="1">
                <a:off x="269097" y="4345831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19762296" flipH="1">
                <a:off x="788971" y="43549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>
              <a:xfrm rot="19762296" flipH="1">
                <a:off x="1308845" y="4354938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 rot="19762296" flipH="1">
                <a:off x="2021407" y="4464290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 rot="19762296" flipH="1">
                <a:off x="2348592" y="4371596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199" name="矩形: 圆角 43"/>
              <p:cNvSpPr/>
              <p:nvPr/>
            </p:nvSpPr>
            <p:spPr>
              <a:xfrm rot="19762296">
                <a:off x="2219433" y="1383665"/>
                <a:ext cx="72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A27E9">
                      <a:alpha val="0"/>
                    </a:srgbClr>
                  </a:gs>
                  <a:gs pos="100000">
                    <a:srgbClr val="5A27E9">
                      <a:alpha val="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200" name="直角三角形 199"/>
              <p:cNvSpPr/>
              <p:nvPr/>
            </p:nvSpPr>
            <p:spPr>
              <a:xfrm>
                <a:off x="-217827" y="1721762"/>
                <a:ext cx="3698680" cy="6166873"/>
              </a:xfrm>
              <a:prstGeom prst="rtTriangle">
                <a:avLst/>
              </a:prstGeom>
              <a:gradFill flip="none" rotWithShape="1">
                <a:gsLst>
                  <a:gs pos="0">
                    <a:srgbClr val="F0E4B7">
                      <a:alpha val="17000"/>
                    </a:srgbClr>
                  </a:gs>
                  <a:gs pos="53000">
                    <a:srgbClr val="F0E4B7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</p:grpSp>
        <p:sp>
          <p:nvSpPr>
            <p:cNvPr id="201" name="矩形: 圆角 45"/>
            <p:cNvSpPr/>
            <p:nvPr/>
          </p:nvSpPr>
          <p:spPr>
            <a:xfrm rot="19762296">
              <a:off x="1490008" y="1581523"/>
              <a:ext cx="18000" cy="72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101600">
                <a:srgbClr val="5A27E9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</p:grpSp>
      <p:sp>
        <p:nvSpPr>
          <p:cNvPr id="202" name="矩形: 圆角 48"/>
          <p:cNvSpPr/>
          <p:nvPr/>
        </p:nvSpPr>
        <p:spPr>
          <a:xfrm rot="19762296">
            <a:off x="10732770" y="3083560"/>
            <a:ext cx="60325" cy="4845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121933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52400">
              <a:srgbClr val="5A27E9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sp>
        <p:nvSpPr>
          <p:cNvPr id="203" name="矩形: 圆角 7"/>
          <p:cNvSpPr/>
          <p:nvPr/>
        </p:nvSpPr>
        <p:spPr>
          <a:xfrm rot="19762296">
            <a:off x="5319395" y="-1105535"/>
            <a:ext cx="4112895" cy="67925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47794"/>
              </a:gs>
              <a:gs pos="59000">
                <a:srgbClr val="121933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946525" y="3303905"/>
            <a:ext cx="4298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chemeClr val="bg1"/>
                </a:solidFill>
                <a:latin typeface="微软雅黑" charset="0"/>
                <a:ea typeface="微软雅黑" charset="0"/>
              </a:rPr>
              <a:t>智领数据时代</a:t>
            </a:r>
            <a:endParaRPr lang="en-US" sz="540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r>
              <a:rPr lang="en-US" sz="5400">
                <a:solidFill>
                  <a:schemeClr val="bg1"/>
                </a:solidFill>
                <a:latin typeface="微软雅黑" charset="0"/>
                <a:ea typeface="微软雅黑" charset="0"/>
              </a:rPr>
              <a:t>创新驱动业务</a:t>
            </a:r>
            <a:endParaRPr lang="en-US" sz="54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318472" y="1105535"/>
            <a:ext cx="11555057" cy="1344295"/>
            <a:chOff x="1446133" y="-4939485"/>
            <a:chExt cx="11555204" cy="2783433"/>
          </a:xfrm>
        </p:grpSpPr>
        <p:sp>
          <p:nvSpPr>
            <p:cNvPr id="99" name="文本框 98"/>
            <p:cNvSpPr txBox="1"/>
            <p:nvPr/>
          </p:nvSpPr>
          <p:spPr>
            <a:xfrm>
              <a:off x="1446133" y="-4939485"/>
              <a:ext cx="11555204" cy="190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5400">
                  <a:solidFill>
                    <a:srgbClr val="EEE2B6"/>
                  </a:solidFill>
                  <a:latin typeface="微软雅黑" charset="0"/>
                  <a:ea typeface="微软雅黑" charset="0"/>
                  <a:sym typeface="+mn-ea"/>
                </a:rPr>
                <a:t>同程旅行第</a:t>
              </a:r>
              <a:r>
                <a:rPr lang="en-US" sz="5400" b="1">
                  <a:solidFill>
                    <a:srgbClr val="EEE2B6"/>
                  </a:solidFill>
                  <a:latin typeface="微软雅黑" charset="0"/>
                  <a:ea typeface="微软雅黑" charset="0"/>
                  <a:sym typeface="+mn-ea"/>
                </a:rPr>
                <a:t>八</a:t>
              </a:r>
              <a:r>
                <a:rPr lang="en-US" sz="5400">
                  <a:solidFill>
                    <a:srgbClr val="EEE2B6"/>
                  </a:solidFill>
                  <a:latin typeface="微软雅黑" charset="0"/>
                  <a:ea typeface="微软雅黑" charset="0"/>
                  <a:sym typeface="+mn-ea"/>
                </a:rPr>
                <a:t>届大数据技术沙龙</a:t>
              </a:r>
              <a:endParaRPr lang="en-US" altLang="en-US" sz="5400" dirty="0">
                <a:solidFill>
                  <a:srgbClr val="EEE2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478021" y="-2981747"/>
              <a:ext cx="9498451" cy="82569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p>
              <a:pPr algn="dist"/>
              <a:r>
                <a:rPr lang="zh-CN" altLang="en-US" sz="2000" dirty="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Big Data Technology and </a:t>
              </a:r>
              <a:r>
                <a:rPr lang="zh-CN" altLang="en-US" sz="2000" kern="800" dirty="0">
                  <a:solidFill>
                    <a:srgbClr val="EEE2B6"/>
                  </a:solidFill>
                  <a:uFillTx/>
                  <a:latin typeface="微软雅黑" charset="0"/>
                  <a:ea typeface="微软雅黑" charset="0"/>
                </a:rPr>
                <a:t>Application </a:t>
              </a:r>
              <a:r>
                <a:rPr lang="zh-CN" altLang="en-US" sz="2000" dirty="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Salon</a:t>
              </a:r>
              <a:endParaRPr lang="zh-CN" altLang="en-US" sz="2000" dirty="0">
                <a:solidFill>
                  <a:srgbClr val="EEE2B6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4" name="组合 53"/>
          <p:cNvGrpSpPr/>
          <p:nvPr/>
        </p:nvGrpSpPr>
        <p:grpSpPr>
          <a:xfrm>
            <a:off x="-160739" y="-1254557"/>
            <a:ext cx="12512727" cy="9367635"/>
            <a:chOff x="1185" y="-5831"/>
            <a:chExt cx="31517" cy="23594"/>
          </a:xfrm>
        </p:grpSpPr>
        <p:grpSp>
          <p:nvGrpSpPr>
            <p:cNvPr id="13" name="组合 12"/>
            <p:cNvGrpSpPr/>
            <p:nvPr/>
          </p:nvGrpSpPr>
          <p:grpSpPr>
            <a:xfrm>
              <a:off x="1185" y="4011"/>
              <a:ext cx="7140" cy="13752"/>
              <a:chOff x="-1833832" y="-212711"/>
              <a:chExt cx="4170192" cy="8031917"/>
            </a:xfrm>
          </p:grpSpPr>
          <p:sp>
            <p:nvSpPr>
              <p:cNvPr id="14" name="矩形 13"/>
              <p:cNvSpPr/>
              <p:nvPr/>
            </p:nvSpPr>
            <p:spPr>
              <a:xfrm rot="19762296" flipH="1">
                <a:off x="-407009" y="3581371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19762296" flipH="1">
                <a:off x="112865" y="3581372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 rot="19762296" flipH="1">
                <a:off x="632739" y="3590478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19762296" flipH="1">
                <a:off x="1152613" y="3590479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 rot="19762296" flipH="1">
                <a:off x="1672487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19762296" flipH="1">
                <a:off x="2192360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: 圆角 13"/>
              <p:cNvSpPr/>
              <p:nvPr/>
            </p:nvSpPr>
            <p:spPr>
              <a:xfrm rot="19762296">
                <a:off x="1912070" y="619206"/>
                <a:ext cx="72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A27E9">
                      <a:alpha val="0"/>
                    </a:srgbClr>
                  </a:gs>
                  <a:gs pos="100000">
                    <a:srgbClr val="5A27E9">
                      <a:alpha val="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直角三角形 21"/>
              <p:cNvSpPr/>
              <p:nvPr/>
            </p:nvSpPr>
            <p:spPr>
              <a:xfrm>
                <a:off x="-1833832" y="-212711"/>
                <a:ext cx="3698680" cy="6166873"/>
              </a:xfrm>
              <a:prstGeom prst="rtTriangle">
                <a:avLst/>
              </a:prstGeom>
              <a:gradFill flip="none" rotWithShape="1">
                <a:gsLst>
                  <a:gs pos="0">
                    <a:srgbClr val="F0E4B7">
                      <a:alpha val="17000"/>
                    </a:srgbClr>
                  </a:gs>
                  <a:gs pos="53000">
                    <a:srgbClr val="F0E4B7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: 圆角 15"/>
            <p:cNvSpPr/>
            <p:nvPr/>
          </p:nvSpPr>
          <p:spPr>
            <a:xfrm rot="19762296">
              <a:off x="3459" y="4074"/>
              <a:ext cx="57" cy="113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101600">
                <a:srgbClr val="5A27E9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" name="组合 23"/>
            <p:cNvGrpSpPr/>
            <p:nvPr/>
          </p:nvGrpSpPr>
          <p:grpSpPr>
            <a:xfrm rot="10800000">
              <a:off x="26369" y="-5831"/>
              <a:ext cx="6333" cy="13687"/>
              <a:chOff x="-681630" y="-660491"/>
              <a:chExt cx="4021403" cy="869109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681630" y="-660491"/>
                <a:ext cx="4021403" cy="8691091"/>
                <a:chOff x="-799760" y="-174413"/>
                <a:chExt cx="3698680" cy="7993619"/>
              </a:xfrm>
            </p:grpSpPr>
            <p:sp>
              <p:nvSpPr>
                <p:cNvPr id="27" name="矩形 26"/>
                <p:cNvSpPr/>
                <p:nvPr/>
              </p:nvSpPr>
              <p:spPr>
                <a:xfrm rot="19762296" flipH="1">
                  <a:off x="-407009" y="3581371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 rot="19762296" flipH="1">
                  <a:off x="112865" y="3581372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 rot="19762296" flipH="1">
                  <a:off x="632739" y="3590478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 rot="19762296" flipH="1">
                  <a:off x="1152613" y="3590479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 rot="19762296" flipH="1">
                  <a:off x="1672487" y="3607137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 rot="19762296" flipH="1">
                  <a:off x="2192360" y="3607137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矩形: 圆角 26"/>
                <p:cNvSpPr/>
                <p:nvPr/>
              </p:nvSpPr>
              <p:spPr>
                <a:xfrm rot="19762296">
                  <a:off x="1912070" y="619206"/>
                  <a:ext cx="72000" cy="7200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A27E9">
                        <a:alpha val="0"/>
                      </a:srgbClr>
                    </a:gs>
                    <a:gs pos="100000">
                      <a:srgbClr val="5A27E9">
                        <a:alpha val="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直角三角形 36"/>
                <p:cNvSpPr/>
                <p:nvPr/>
              </p:nvSpPr>
              <p:spPr>
                <a:xfrm>
                  <a:off x="-799760" y="-174413"/>
                  <a:ext cx="3698680" cy="6166873"/>
                </a:xfrm>
                <a:prstGeom prst="rtTriangle">
                  <a:avLst/>
                </a:prstGeom>
                <a:gradFill flip="none" rotWithShape="1">
                  <a:gsLst>
                    <a:gs pos="0">
                      <a:srgbClr val="F0E4B7">
                        <a:alpha val="17000"/>
                      </a:srgbClr>
                    </a:gs>
                    <a:gs pos="53000">
                      <a:srgbClr val="F0E4B7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矩形: 圆角 19"/>
              <p:cNvSpPr/>
              <p:nvPr/>
            </p:nvSpPr>
            <p:spPr>
              <a:xfrm rot="19762296">
                <a:off x="1320144" y="750362"/>
                <a:ext cx="18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glow rad="101600">
                  <a:srgbClr val="5A27E9">
                    <a:alpha val="2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5" name="椭圆 44"/>
            <p:cNvSpPr/>
            <p:nvPr/>
          </p:nvSpPr>
          <p:spPr>
            <a:xfrm rot="16200000">
              <a:off x="6461" y="-4921"/>
              <a:ext cx="21179" cy="21179"/>
            </a:xfrm>
            <a:prstGeom prst="ellipse">
              <a:avLst/>
            </a:prstGeom>
            <a:gradFill flip="none" rotWithShape="1">
              <a:gsLst>
                <a:gs pos="100000">
                  <a:srgbClr val="047794">
                    <a:alpha val="76000"/>
                  </a:srgbClr>
                </a:gs>
                <a:gs pos="0">
                  <a:srgbClr val="F0E4B7">
                    <a:alpha val="76000"/>
                  </a:srgbClr>
                </a:gs>
                <a:gs pos="70000">
                  <a:srgbClr val="121933">
                    <a:alpha val="0"/>
                  </a:srgbClr>
                </a:gs>
                <a:gs pos="3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3406" y="2068"/>
              <a:ext cx="7202" cy="7202"/>
              <a:chOff x="8513115" y="1312892"/>
              <a:chExt cx="4573292" cy="4573533"/>
            </a:xfrm>
          </p:grpSpPr>
          <p:sp>
            <p:nvSpPr>
              <p:cNvPr id="50" name="矩形: 圆角 42"/>
              <p:cNvSpPr/>
              <p:nvPr/>
            </p:nvSpPr>
            <p:spPr>
              <a:xfrm rot="2700000">
                <a:off x="8512994" y="1313012"/>
                <a:ext cx="4573533" cy="4573292"/>
              </a:xfrm>
              <a:prstGeom prst="roundRect">
                <a:avLst/>
              </a:prstGeom>
              <a:solidFill>
                <a:srgbClr val="121933"/>
              </a:solidFill>
              <a:ln w="12700" cmpd="sng">
                <a:gradFill>
                  <a:gsLst>
                    <a:gs pos="0">
                      <a:schemeClr val="accent1">
                        <a:lumMod val="8000"/>
                        <a:lumOff val="92000"/>
                        <a:alpha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0398495" y="1939433"/>
                <a:ext cx="851828" cy="2311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dist">
                  <a:defRPr sz="4400">
                    <a:gradFill flip="none" rotWithShape="1">
                      <a:gsLst>
                        <a:gs pos="0">
                          <a:srgbClr val="F0E4B7"/>
                        </a:gs>
                        <a:gs pos="100000">
                          <a:srgbClr val="E7D48D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sz="8800" dirty="0">
                    <a:latin typeface="微软雅黑" charset="0"/>
                    <a:ea typeface="微软雅黑" charset="0"/>
                  </a:rPr>
                  <a:t>2</a:t>
                </a:r>
                <a:endParaRPr lang="en-US" altLang="zh-CN" sz="8800" dirty="0">
                  <a:latin typeface="微软雅黑" charset="0"/>
                  <a:ea typeface="微软雅黑" charset="0"/>
                </a:endParaRPr>
              </a:p>
            </p:txBody>
          </p:sp>
        </p:grpSp>
      </p:grpSp>
      <p:sp>
        <p:nvSpPr>
          <p:cNvPr id="55" name="文本框 54"/>
          <p:cNvSpPr txBox="1"/>
          <p:nvPr/>
        </p:nvSpPr>
        <p:spPr>
          <a:xfrm>
            <a:off x="3096260" y="3841115"/>
            <a:ext cx="6438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1.0 </a:t>
            </a:r>
            <a:r>
              <a:rPr lang="zh-CN" altLang="en-US" sz="4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新特性及发展</a:t>
            </a:r>
            <a:r>
              <a:rPr lang="zh-CN" altLang="en-US" sz="4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理念</a:t>
            </a:r>
            <a:endParaRPr lang="zh-CN" altLang="en-US" sz="48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2</a:t>
              </a:r>
              <a:endParaRPr lang="en-US" altLang="zh-CN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47148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1.0 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新特性及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展望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39265" y="1731010"/>
            <a:ext cx="8713470" cy="4426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2</a:t>
              </a:r>
              <a:endParaRPr lang="en-US" altLang="zh-CN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47148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1.0 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新特性及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展望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sp>
        <p:nvSpPr>
          <p:cNvPr id="8" name="Object 4010"/>
          <p:cNvSpPr txBox="1"/>
          <p:nvPr>
            <p:custDataLst>
              <p:tags r:id="rId2"/>
            </p:custDataLst>
          </p:nvPr>
        </p:nvSpPr>
        <p:spPr>
          <a:xfrm>
            <a:off x="803529" y="1638935"/>
            <a:ext cx="9630792" cy="9874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Tag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&amp;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Branch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5088973" y="4182780"/>
            <a:ext cx="5793345" cy="1258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088974" y="1815923"/>
            <a:ext cx="5793345" cy="1258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5544026" y="2260243"/>
            <a:ext cx="631065" cy="6310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S1</a:t>
            </a:r>
            <a:endParaRPr kumimoji="1" lang="zh-CN" altLang="en-US" dirty="0"/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6939238" y="2260243"/>
            <a:ext cx="631065" cy="6310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S2</a:t>
            </a:r>
            <a:endParaRPr kumimoji="1" lang="zh-CN" altLang="en-US" dirty="0"/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>
            <a:off x="8334450" y="2260243"/>
            <a:ext cx="631065" cy="6310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S3</a:t>
            </a:r>
            <a:endParaRPr kumimoji="1" lang="zh-CN" altLang="en-US" dirty="0"/>
          </a:p>
        </p:txBody>
      </p: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9729662" y="2260242"/>
            <a:ext cx="631065" cy="6310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S4</a:t>
            </a:r>
            <a:endParaRPr kumimoji="1" lang="zh-CN" altLang="en-US" dirty="0"/>
          </a:p>
        </p:txBody>
      </p:sp>
      <p:cxnSp>
        <p:nvCxnSpPr>
          <p:cNvPr id="10" name="直线箭头连接符 9"/>
          <p:cNvCxnSpPr>
            <a:stCxn id="5" idx="6"/>
            <a:endCxn id="6" idx="2"/>
          </p:cNvCxnSpPr>
          <p:nvPr>
            <p:custDataLst>
              <p:tags r:id="rId9"/>
            </p:custDataLst>
          </p:nvPr>
        </p:nvCxnSpPr>
        <p:spPr>
          <a:xfrm>
            <a:off x="6175091" y="2575776"/>
            <a:ext cx="764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线箭头连接符 10"/>
          <p:cNvCxnSpPr>
            <a:stCxn id="6" idx="6"/>
            <a:endCxn id="7" idx="2"/>
          </p:cNvCxnSpPr>
          <p:nvPr>
            <p:custDataLst>
              <p:tags r:id="rId10"/>
            </p:custDataLst>
          </p:nvPr>
        </p:nvCxnSpPr>
        <p:spPr>
          <a:xfrm>
            <a:off x="7570303" y="2575776"/>
            <a:ext cx="764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7" idx="6"/>
            <a:endCxn id="9" idx="2"/>
          </p:cNvCxnSpPr>
          <p:nvPr>
            <p:custDataLst>
              <p:tags r:id="rId11"/>
            </p:custDataLst>
          </p:nvPr>
        </p:nvCxnSpPr>
        <p:spPr>
          <a:xfrm flipV="1">
            <a:off x="8965515" y="2575775"/>
            <a:ext cx="764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12"/>
            </p:custDataLst>
          </p:nvPr>
        </p:nvSpPr>
        <p:spPr>
          <a:xfrm>
            <a:off x="6939238" y="3303432"/>
            <a:ext cx="631065" cy="631065"/>
          </a:xfrm>
          <a:prstGeom prst="ellipse">
            <a:avLst/>
          </a:prstGeom>
          <a:solidFill>
            <a:schemeClr val="accent1">
              <a:alpha val="4484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>
            <a:off x="7570303" y="3434298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Create</a:t>
            </a:r>
            <a:r>
              <a:rPr kumimoji="1" lang="zh-CN" altLang="en-US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</a:t>
            </a:r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Tag:</a:t>
            </a:r>
            <a:r>
              <a:rPr kumimoji="1" lang="zh-CN" altLang="en-US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不可变</a:t>
            </a:r>
            <a:endParaRPr kumimoji="1" lang="en-US" altLang="zh-CN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cxnSp>
        <p:nvCxnSpPr>
          <p:cNvPr id="15" name="直线箭头连接符 14"/>
          <p:cNvCxnSpPr>
            <a:stCxn id="6" idx="4"/>
            <a:endCxn id="13" idx="0"/>
          </p:cNvCxnSpPr>
          <p:nvPr>
            <p:custDataLst>
              <p:tags r:id="rId14"/>
            </p:custDataLst>
          </p:nvPr>
        </p:nvCxnSpPr>
        <p:spPr>
          <a:xfrm>
            <a:off x="7254771" y="2891308"/>
            <a:ext cx="0" cy="412124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13" idx="4"/>
          </p:cNvCxnSpPr>
          <p:nvPr>
            <p:custDataLst>
              <p:tags r:id="rId15"/>
            </p:custDataLst>
          </p:nvPr>
        </p:nvCxnSpPr>
        <p:spPr>
          <a:xfrm flipH="1">
            <a:off x="7254770" y="3934497"/>
            <a:ext cx="1" cy="67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>
            <p:custDataLst>
              <p:tags r:id="rId16"/>
            </p:custDataLst>
          </p:nvPr>
        </p:nvSpPr>
        <p:spPr>
          <a:xfrm>
            <a:off x="6939238" y="4611573"/>
            <a:ext cx="631065" cy="6310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S2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7254770" y="4201526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Create</a:t>
            </a:r>
            <a:r>
              <a:rPr kumimoji="1" lang="zh-CN" altLang="en-US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</a:t>
            </a:r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Branch</a:t>
            </a:r>
            <a:endParaRPr kumimoji="1" lang="en-US" altLang="zh-CN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5110583" y="182994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Main</a:t>
            </a:r>
            <a:r>
              <a:rPr kumimoji="1" lang="zh-CN" altLang="en-US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</a:t>
            </a:r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Branch</a:t>
            </a:r>
            <a:endParaRPr kumimoji="1" lang="en-US" altLang="zh-CN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sp>
        <p:nvSpPr>
          <p:cNvPr id="20" name="椭圆 19"/>
          <p:cNvSpPr/>
          <p:nvPr>
            <p:custDataLst>
              <p:tags r:id="rId19"/>
            </p:custDataLst>
          </p:nvPr>
        </p:nvSpPr>
        <p:spPr>
          <a:xfrm>
            <a:off x="8334450" y="4611573"/>
            <a:ext cx="631065" cy="6310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S3`</a:t>
            </a:r>
            <a:endParaRPr kumimoji="1" lang="zh-CN" altLang="en-US" sz="1400" dirty="0"/>
          </a:p>
        </p:txBody>
      </p:sp>
      <p:cxnSp>
        <p:nvCxnSpPr>
          <p:cNvPr id="21" name="直线箭头连接符 20"/>
          <p:cNvCxnSpPr>
            <a:stCxn id="17" idx="6"/>
            <a:endCxn id="20" idx="2"/>
          </p:cNvCxnSpPr>
          <p:nvPr>
            <p:custDataLst>
              <p:tags r:id="rId20"/>
            </p:custDataLst>
          </p:nvPr>
        </p:nvCxnSpPr>
        <p:spPr>
          <a:xfrm>
            <a:off x="7570303" y="4927106"/>
            <a:ext cx="764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>
            <p:custDataLst>
              <p:tags r:id="rId21"/>
            </p:custDataLst>
          </p:nvPr>
        </p:nvSpPr>
        <p:spPr>
          <a:xfrm>
            <a:off x="9742543" y="4611573"/>
            <a:ext cx="631065" cy="6310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S4`</a:t>
            </a:r>
            <a:endParaRPr kumimoji="1" lang="zh-CN" altLang="en-US" sz="1400" dirty="0"/>
          </a:p>
        </p:txBody>
      </p:sp>
      <p:cxnSp>
        <p:nvCxnSpPr>
          <p:cNvPr id="30" name="直线箭头连接符 29"/>
          <p:cNvCxnSpPr>
            <a:stCxn id="20" idx="6"/>
            <a:endCxn id="26" idx="2"/>
          </p:cNvCxnSpPr>
          <p:nvPr>
            <p:custDataLst>
              <p:tags r:id="rId22"/>
            </p:custDataLst>
          </p:nvPr>
        </p:nvCxnSpPr>
        <p:spPr>
          <a:xfrm>
            <a:off x="8965515" y="4927106"/>
            <a:ext cx="777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5115442" y="424224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Custom</a:t>
            </a:r>
            <a:r>
              <a:rPr kumimoji="1" lang="zh-CN" altLang="en-US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</a:t>
            </a:r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Branch</a:t>
            </a:r>
            <a:endParaRPr kumimoji="1" lang="en-US" altLang="zh-CN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853772" y="3157299"/>
            <a:ext cx="178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Merge</a:t>
            </a:r>
            <a:r>
              <a:rPr kumimoji="1" lang="zh-CN" altLang="en-US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   </a:t>
            </a:r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Branch</a:t>
            </a:r>
            <a:endParaRPr kumimoji="1" lang="en-US" altLang="zh-CN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  <a:p>
            <a:endParaRPr kumimoji="1" lang="en-US" altLang="zh-CN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  <a:p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Replace</a:t>
            </a:r>
            <a:r>
              <a:rPr kumimoji="1" lang="zh-CN" altLang="en-US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</a:t>
            </a:r>
            <a:r>
              <a:rPr kumimoji="1" lang="en-US" altLang="zh-CN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Branch</a:t>
            </a:r>
            <a:endParaRPr kumimoji="1" lang="en-US" altLang="zh-CN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sp>
        <p:nvSpPr>
          <p:cNvPr id="34" name="Object 2029"/>
          <p:cNvSpPr txBox="1"/>
          <p:nvPr>
            <p:custDataLst>
              <p:tags r:id="rId25"/>
            </p:custDataLst>
          </p:nvPr>
        </p:nvSpPr>
        <p:spPr>
          <a:xfrm>
            <a:off x="757722" y="2405000"/>
            <a:ext cx="3486803" cy="27972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2F5597"/>
                </a:solidFill>
                <a:latin typeface="微软雅黑" charset="-122"/>
                <a:ea typeface="微软雅黑" charset="-122"/>
              </a:rPr>
              <a:t>Tag</a:t>
            </a:r>
            <a:r>
              <a:rPr lang="zh-CN" altLang="en-US" sz="2000" dirty="0">
                <a:solidFill>
                  <a:srgbClr val="2F5597"/>
                </a:solidFill>
                <a:latin typeface="微软雅黑" charset="-122"/>
                <a:ea typeface="微软雅黑" charset="-122"/>
              </a:rPr>
              <a:t> 支持了 </a:t>
            </a:r>
            <a:r>
              <a:rPr lang="en-US" altLang="zh-CN" sz="2000" dirty="0">
                <a:solidFill>
                  <a:srgbClr val="2F5597"/>
                </a:solidFill>
                <a:latin typeface="微软雅黑" charset="-122"/>
                <a:ea typeface="微软雅黑" charset="-122"/>
              </a:rPr>
              <a:t>TTL</a:t>
            </a:r>
            <a:r>
              <a:rPr lang="zh-CN" altLang="en-US" sz="2000" dirty="0">
                <a:solidFill>
                  <a:srgbClr val="2F5597"/>
                </a:solidFill>
                <a:latin typeface="微软雅黑" charset="-122"/>
                <a:ea typeface="微软雅黑" charset="-122"/>
              </a:rPr>
              <a:t> 管理</a:t>
            </a:r>
            <a:endParaRPr lang="en-US" altLang="zh-CN" sz="2000" dirty="0">
              <a:solidFill>
                <a:srgbClr val="2F5597"/>
              </a:solidFill>
              <a:latin typeface="微软雅黑" charset="-122"/>
              <a:ea typeface="微软雅黑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zh-CN" sz="2000" dirty="0">
              <a:solidFill>
                <a:srgbClr val="2F5597"/>
              </a:solidFill>
              <a:latin typeface="微软雅黑" charset="-122"/>
              <a:ea typeface="微软雅黑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Tag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&amp;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Branch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 像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Git</a:t>
            </a:r>
            <a:r>
              <a:rPr lang="zh-CN" altLang="en-US" sz="2000" noProof="0" dirty="0">
                <a:solidFill>
                  <a:srgbClr val="2F5597"/>
                </a:solidFill>
                <a:latin typeface="微软雅黑" charset="-122"/>
                <a:ea typeface="微软雅黑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+mn-cs"/>
              </a:rPr>
              <a:t>一样操作数据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微软雅黑" charset="-122"/>
              <a:ea typeface="微软雅黑" charset="-122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2F5597"/>
                </a:solidFill>
                <a:latin typeface="微软雅黑" charset="-122"/>
                <a:ea typeface="微软雅黑" charset="-122"/>
              </a:rPr>
              <a:t>工程验证及测试</a:t>
            </a:r>
            <a:endParaRPr lang="en-US" altLang="zh-CN" sz="2000" dirty="0">
              <a:solidFill>
                <a:srgbClr val="2F5597"/>
              </a:solidFill>
              <a:latin typeface="微软雅黑" charset="-122"/>
              <a:ea typeface="微软雅黑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zh-CN" sz="2000" dirty="0">
              <a:solidFill>
                <a:srgbClr val="2F5597"/>
              </a:solidFill>
              <a:latin typeface="微软雅黑" charset="-122"/>
              <a:ea typeface="微软雅黑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2F5597"/>
                </a:solidFill>
                <a:latin typeface="微软雅黑" charset="-122"/>
                <a:ea typeface="微软雅黑" charset="-122"/>
              </a:rPr>
              <a:t>隔离的流批一体</a:t>
            </a:r>
            <a:endParaRPr lang="en-US" altLang="zh-CN" sz="2000" dirty="0">
              <a:solidFill>
                <a:srgbClr val="2F5597"/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2</a:t>
              </a:r>
              <a:endParaRPr lang="en-US" altLang="zh-CN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47739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1.0 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发展核心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理念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541780" y="3777615"/>
            <a:ext cx="9108440" cy="1967808"/>
            <a:chOff x="3824" y="4233"/>
            <a:chExt cx="14344" cy="3099"/>
          </a:xfrm>
        </p:grpSpPr>
        <p:grpSp>
          <p:nvGrpSpPr>
            <p:cNvPr id="4" name="组合 3"/>
            <p:cNvGrpSpPr/>
            <p:nvPr/>
          </p:nvGrpSpPr>
          <p:grpSpPr>
            <a:xfrm>
              <a:off x="3824" y="4233"/>
              <a:ext cx="3380" cy="3099"/>
              <a:chOff x="4386943" y="3582239"/>
              <a:chExt cx="2146234" cy="196777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386943" y="4351152"/>
                <a:ext cx="2109107" cy="119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开发的所有内容，基于用户和场景真实需求。不建空中楼阁，以及架空场业务景的技术性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功能。</a:t>
                </a:r>
                <a:endPara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rot="10800000">
                <a:off x="4500694" y="4071211"/>
                <a:ext cx="50134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4424070" y="3582239"/>
                <a:ext cx="2109107" cy="398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以用户为</a:t>
                </a:r>
                <a:r>
                  <a:rPr lang="zh-CN" altLang="en-US" sz="2000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基石</a:t>
                </a:r>
                <a:endParaRPr lang="zh-CN" altLang="en-US" sz="2000" dirty="0">
                  <a:gradFill>
                    <a:gsLst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5400000" scaled="1"/>
                  </a:gradFill>
                  <a:latin typeface="微软雅黑" charset="0"/>
                  <a:ea typeface="微软雅黑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7459" y="4241"/>
              <a:ext cx="3380" cy="2458"/>
              <a:chOff x="4386943" y="3582239"/>
              <a:chExt cx="2146234" cy="1560703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4386943" y="4497860"/>
                <a:ext cx="2109107" cy="645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itchFamily="2" charset="-122"/>
                    <a:ea typeface="等线" pitchFamily="2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从真实需求中，总结湖格式所需要的走向。</a:t>
                </a:r>
                <a:endParaRPr lang="zh-CN" altLang="en-US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 rot="10800000">
                <a:off x="4500694" y="4071211"/>
                <a:ext cx="50134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424070" y="3582239"/>
                <a:ext cx="2109107" cy="39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rgbClr val="46537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defRPr>
                </a:lvl1pPr>
              </a:lstStyle>
              <a:p>
                <a:r>
                  <a:rPr lang="zh-CN" altLang="en-US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探索湖格式</a:t>
                </a:r>
                <a:r>
                  <a:rPr lang="zh-CN" altLang="en-US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方向</a:t>
                </a:r>
                <a:endParaRPr lang="zh-CN" altLang="en-US" dirty="0">
                  <a:gradFill>
                    <a:gsLst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5400000" scaled="1"/>
                  </a:gradFill>
                  <a:latin typeface="微软雅黑" charset="0"/>
                  <a:ea typeface="微软雅黑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1094" y="4233"/>
              <a:ext cx="3380" cy="2663"/>
              <a:chOff x="4386943" y="3582239"/>
              <a:chExt cx="2146234" cy="1690863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386943" y="4351193"/>
                <a:ext cx="2109107" cy="9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itchFamily="2" charset="-122"/>
                    <a:ea typeface="等线" pitchFamily="2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探索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AI 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所需要的数据底座功能，成为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AI 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数据湖选型的首选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对象。</a:t>
                </a:r>
                <a:endParaRPr lang="zh-CN" altLang="en-US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 rot="10800000">
                <a:off x="4500694" y="4071211"/>
                <a:ext cx="50134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4424070" y="3582239"/>
                <a:ext cx="2109107" cy="39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rgbClr val="46537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defRPr>
                </a:lvl1pPr>
              </a:lstStyle>
              <a:p>
                <a:r>
                  <a:rPr lang="zh-CN" altLang="en-US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拥抱</a:t>
                </a:r>
                <a:r>
                  <a:rPr lang="en-US" altLang="zh-CN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AI</a:t>
                </a:r>
                <a:endParaRPr lang="en-US" altLang="zh-CN" dirty="0">
                  <a:gradFill>
                    <a:gsLst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5400000" scaled="1"/>
                  </a:gradFill>
                  <a:latin typeface="微软雅黑" charset="0"/>
                  <a:ea typeface="微软雅黑" charset="0"/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14729" y="4233"/>
              <a:ext cx="3439" cy="2269"/>
              <a:chOff x="4349479" y="3582239"/>
              <a:chExt cx="2183698" cy="1440702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4349479" y="4377859"/>
                <a:ext cx="2109107" cy="645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itchFamily="2" charset="-122"/>
                    <a:ea typeface="等线" pitchFamily="2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吸收优秀社区的经验，拥抱一切开源和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变化。</a:t>
                </a:r>
                <a:endParaRPr lang="zh-CN" altLang="en-US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 rot="10800000">
                <a:off x="4500694" y="4071211"/>
                <a:ext cx="50134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4424070" y="3582239"/>
                <a:ext cx="2109107" cy="39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rgbClr val="46537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defRPr>
                </a:lvl1pPr>
              </a:lstStyle>
              <a:p>
                <a:r>
                  <a:rPr lang="zh-CN" altLang="en-US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拥抱开放</a:t>
                </a:r>
                <a:r>
                  <a:rPr lang="zh-CN" altLang="en-US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和变化</a:t>
                </a:r>
                <a:endParaRPr lang="zh-CN" altLang="en-US" dirty="0">
                  <a:gradFill>
                    <a:gsLst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5400000" scaled="1"/>
                  </a:gra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1249045" y="1568450"/>
            <a:ext cx="9694545" cy="1867535"/>
            <a:chOff x="1967" y="6588"/>
            <a:chExt cx="15267" cy="2941"/>
          </a:xfrm>
        </p:grpSpPr>
        <p:sp>
          <p:nvSpPr>
            <p:cNvPr id="356" name="矩形 355"/>
            <p:cNvSpPr/>
            <p:nvPr/>
          </p:nvSpPr>
          <p:spPr>
            <a:xfrm>
              <a:off x="1967" y="6588"/>
              <a:ext cx="15267" cy="2941"/>
            </a:xfrm>
            <a:prstGeom prst="rect">
              <a:avLst/>
            </a:prstGeom>
            <a:gradFill>
              <a:gsLst>
                <a:gs pos="0">
                  <a:srgbClr val="A7A28C"/>
                </a:gs>
                <a:gs pos="100000">
                  <a:srgbClr val="12193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61" name="文本框 360"/>
            <p:cNvSpPr txBox="1"/>
            <p:nvPr/>
          </p:nvSpPr>
          <p:spPr>
            <a:xfrm>
              <a:off x="6773" y="7160"/>
              <a:ext cx="624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 spc="3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paimon 1.0</a:t>
              </a:r>
              <a:r>
                <a:rPr lang="zh-CN" altLang="en-US" sz="2000" b="1" spc="3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发展核心</a:t>
              </a:r>
              <a:r>
                <a:rPr lang="zh-CN" altLang="en-US" sz="2000" b="1" spc="3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理念</a:t>
              </a:r>
              <a:endParaRPr lang="zh-CN" altLang="en-US" sz="2000" b="1" spc="3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62" name="文本框 361"/>
            <p:cNvSpPr txBox="1"/>
            <p:nvPr/>
          </p:nvSpPr>
          <p:spPr>
            <a:xfrm>
              <a:off x="3493" y="8093"/>
              <a:ext cx="12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一切以真实需求和业务场景为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基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58" name="blocks-with-angled-cuts_1423"/>
            <p:cNvSpPr>
              <a:spLocks noChangeAspect="1"/>
            </p:cNvSpPr>
            <p:nvPr/>
          </p:nvSpPr>
          <p:spPr bwMode="auto">
            <a:xfrm>
              <a:off x="2677" y="6924"/>
              <a:ext cx="873" cy="654"/>
            </a:xfrm>
            <a:custGeom>
              <a:avLst/>
              <a:gdLst>
                <a:gd name="connsiteX0" fmla="*/ 551492 w 551492"/>
                <a:gd name="connsiteY0" fmla="*/ 0 h 412946"/>
                <a:gd name="connsiteX1" fmla="*/ 551492 w 551492"/>
                <a:gd name="connsiteY1" fmla="*/ 412946 h 412946"/>
                <a:gd name="connsiteX2" fmla="*/ 344812 w 551492"/>
                <a:gd name="connsiteY2" fmla="*/ 412946 h 412946"/>
                <a:gd name="connsiteX3" fmla="*/ 344812 w 551492"/>
                <a:gd name="connsiteY3" fmla="*/ 206473 h 412946"/>
                <a:gd name="connsiteX4" fmla="*/ 206680 w 551492"/>
                <a:gd name="connsiteY4" fmla="*/ 0 h 412946"/>
                <a:gd name="connsiteX5" fmla="*/ 206680 w 551492"/>
                <a:gd name="connsiteY5" fmla="*/ 412946 h 412946"/>
                <a:gd name="connsiteX6" fmla="*/ 0 w 551492"/>
                <a:gd name="connsiteY6" fmla="*/ 412946 h 412946"/>
                <a:gd name="connsiteX7" fmla="*/ 0 w 551492"/>
                <a:gd name="connsiteY7" fmla="*/ 206473 h 412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492" h="412946">
                  <a:moveTo>
                    <a:pt x="551492" y="0"/>
                  </a:moveTo>
                  <a:lnTo>
                    <a:pt x="551492" y="412946"/>
                  </a:lnTo>
                  <a:lnTo>
                    <a:pt x="344812" y="412946"/>
                  </a:lnTo>
                  <a:lnTo>
                    <a:pt x="344812" y="206473"/>
                  </a:lnTo>
                  <a:close/>
                  <a:moveTo>
                    <a:pt x="206680" y="0"/>
                  </a:moveTo>
                  <a:lnTo>
                    <a:pt x="206680" y="412946"/>
                  </a:lnTo>
                  <a:lnTo>
                    <a:pt x="0" y="412946"/>
                  </a:lnTo>
                  <a:lnTo>
                    <a:pt x="0" y="206473"/>
                  </a:lnTo>
                  <a:close/>
                </a:path>
              </a:pathLst>
            </a:custGeom>
            <a:solidFill>
              <a:srgbClr val="F6F6F6">
                <a:alpha val="50000"/>
              </a:srgbClr>
            </a:solidFill>
            <a:ln>
              <a:noFill/>
            </a:ln>
          </p:spPr>
        </p:sp>
        <p:sp>
          <p:nvSpPr>
            <p:cNvPr id="360" name="矩形 359"/>
            <p:cNvSpPr/>
            <p:nvPr/>
          </p:nvSpPr>
          <p:spPr>
            <a:xfrm rot="10800000">
              <a:off x="9293" y="7903"/>
              <a:ext cx="642" cy="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2</a:t>
              </a:r>
              <a:endParaRPr lang="en-US" altLang="zh-CN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45142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EEE2B6"/>
                </a:solidFill>
                <a:latin typeface="微软雅黑" charset="0"/>
                <a:ea typeface="微软雅黑" charset="0"/>
                <a:sym typeface="+mn-ea"/>
              </a:rPr>
              <a:t>1.0 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  <a:sym typeface="+mn-ea"/>
              </a:rPr>
              <a:t>目标及展望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  <a:p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 rot="0">
            <a:off x="3813810" y="1876425"/>
            <a:ext cx="1760220" cy="4217705"/>
            <a:chOff x="8808720" y="1129544"/>
            <a:chExt cx="2311864" cy="5540808"/>
          </a:xfrm>
        </p:grpSpPr>
        <p:sp>
          <p:nvSpPr>
            <p:cNvPr id="55" name="Oval 1"/>
            <p:cNvSpPr/>
            <p:nvPr/>
          </p:nvSpPr>
          <p:spPr>
            <a:xfrm>
              <a:off x="9373274" y="1694098"/>
              <a:ext cx="1058429" cy="1058429"/>
            </a:xfrm>
            <a:prstGeom prst="ellipse">
              <a:avLst/>
            </a:prstGeom>
            <a:gradFill flip="none" rotWithShape="1">
              <a:gsLst>
                <a:gs pos="0">
                  <a:srgbClr val="E7D48D"/>
                </a:gs>
                <a:gs pos="100000">
                  <a:srgbClr val="121933"/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  <a:alpha val="10000"/>
                </a:schemeClr>
              </a:solidFill>
            </a:ln>
            <a:effectLst>
              <a:outerShdw blurRad="520700" dist="457200" dir="6660000" sx="93000" sy="9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5" name="Oval 3"/>
            <p:cNvSpPr/>
            <p:nvPr/>
          </p:nvSpPr>
          <p:spPr>
            <a:xfrm>
              <a:off x="9103924" y="1424748"/>
              <a:ext cx="1597128" cy="1597128"/>
            </a:xfrm>
            <a:prstGeom prst="ellipse">
              <a:avLst/>
            </a:prstGeom>
            <a:noFill/>
            <a:ln>
              <a:solidFill>
                <a:srgbClr val="F0E4B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6" name="Oval 4"/>
            <p:cNvSpPr/>
            <p:nvPr/>
          </p:nvSpPr>
          <p:spPr>
            <a:xfrm>
              <a:off x="8808720" y="1129544"/>
              <a:ext cx="2187536" cy="2187536"/>
            </a:xfrm>
            <a:prstGeom prst="ellipse">
              <a:avLst/>
            </a:prstGeom>
            <a:noFill/>
            <a:ln>
              <a:solidFill>
                <a:srgbClr val="D9C485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7" name="Freeform 30"/>
            <p:cNvSpPr>
              <a:spLocks noEditPoints="1"/>
            </p:cNvSpPr>
            <p:nvPr/>
          </p:nvSpPr>
          <p:spPr bwMode="auto">
            <a:xfrm>
              <a:off x="9665815" y="2038885"/>
              <a:ext cx="473346" cy="368854"/>
            </a:xfrm>
            <a:custGeom>
              <a:avLst/>
              <a:gdLst>
                <a:gd name="T0" fmla="*/ 6 w 216"/>
                <a:gd name="T1" fmla="*/ 152 h 168"/>
                <a:gd name="T2" fmla="*/ 62 w 216"/>
                <a:gd name="T3" fmla="*/ 152 h 168"/>
                <a:gd name="T4" fmla="*/ 71 w 216"/>
                <a:gd name="T5" fmla="*/ 168 h 168"/>
                <a:gd name="T6" fmla="*/ 140 w 216"/>
                <a:gd name="T7" fmla="*/ 168 h 168"/>
                <a:gd name="T8" fmla="*/ 216 w 216"/>
                <a:gd name="T9" fmla="*/ 161 h 168"/>
                <a:gd name="T10" fmla="*/ 166 w 216"/>
                <a:gd name="T11" fmla="*/ 114 h 168"/>
                <a:gd name="T12" fmla="*/ 170 w 216"/>
                <a:gd name="T13" fmla="*/ 83 h 168"/>
                <a:gd name="T14" fmla="*/ 176 w 216"/>
                <a:gd name="T15" fmla="*/ 55 h 168"/>
                <a:gd name="T16" fmla="*/ 144 w 216"/>
                <a:gd name="T17" fmla="*/ 0 h 168"/>
                <a:gd name="T18" fmla="*/ 102 w 216"/>
                <a:gd name="T19" fmla="*/ 37 h 168"/>
                <a:gd name="T20" fmla="*/ 103 w 216"/>
                <a:gd name="T21" fmla="*/ 68 h 168"/>
                <a:gd name="T22" fmla="*/ 117 w 216"/>
                <a:gd name="T23" fmla="*/ 109 h 168"/>
                <a:gd name="T24" fmla="*/ 82 w 216"/>
                <a:gd name="T25" fmla="*/ 108 h 168"/>
                <a:gd name="T26" fmla="*/ 86 w 216"/>
                <a:gd name="T27" fmla="*/ 84 h 168"/>
                <a:gd name="T28" fmla="*/ 91 w 216"/>
                <a:gd name="T29" fmla="*/ 60 h 168"/>
                <a:gd name="T30" fmla="*/ 64 w 216"/>
                <a:gd name="T31" fmla="*/ 16 h 168"/>
                <a:gd name="T32" fmla="*/ 31 w 216"/>
                <a:gd name="T33" fmla="*/ 46 h 168"/>
                <a:gd name="T34" fmla="*/ 31 w 216"/>
                <a:gd name="T35" fmla="*/ 71 h 168"/>
                <a:gd name="T36" fmla="*/ 42 w 216"/>
                <a:gd name="T37" fmla="*/ 104 h 168"/>
                <a:gd name="T38" fmla="*/ 0 w 216"/>
                <a:gd name="T39" fmla="*/ 130 h 168"/>
                <a:gd name="T40" fmla="*/ 118 w 216"/>
                <a:gd name="T41" fmla="*/ 121 h 168"/>
                <a:gd name="T42" fmla="*/ 117 w 216"/>
                <a:gd name="T43" fmla="*/ 82 h 168"/>
                <a:gd name="T44" fmla="*/ 111 w 216"/>
                <a:gd name="T45" fmla="*/ 67 h 168"/>
                <a:gd name="T46" fmla="*/ 111 w 216"/>
                <a:gd name="T47" fmla="*/ 58 h 168"/>
                <a:gd name="T48" fmla="*/ 111 w 216"/>
                <a:gd name="T49" fmla="*/ 56 h 168"/>
                <a:gd name="T50" fmla="*/ 136 w 216"/>
                <a:gd name="T51" fmla="*/ 8 h 168"/>
                <a:gd name="T52" fmla="*/ 170 w 216"/>
                <a:gd name="T53" fmla="*/ 35 h 168"/>
                <a:gd name="T54" fmla="*/ 169 w 216"/>
                <a:gd name="T55" fmla="*/ 57 h 168"/>
                <a:gd name="T56" fmla="*/ 164 w 216"/>
                <a:gd name="T57" fmla="*/ 78 h 168"/>
                <a:gd name="T58" fmla="*/ 159 w 216"/>
                <a:gd name="T59" fmla="*/ 95 h 168"/>
                <a:gd name="T60" fmla="*/ 205 w 216"/>
                <a:gd name="T61" fmla="*/ 136 h 168"/>
                <a:gd name="T62" fmla="*/ 149 w 216"/>
                <a:gd name="T63" fmla="*/ 160 h 168"/>
                <a:gd name="T64" fmla="*/ 130 w 216"/>
                <a:gd name="T65" fmla="*/ 160 h 168"/>
                <a:gd name="T66" fmla="*/ 8 w 216"/>
                <a:gd name="T67" fmla="*/ 130 h 168"/>
                <a:gd name="T68" fmla="*/ 50 w 216"/>
                <a:gd name="T69" fmla="*/ 104 h 168"/>
                <a:gd name="T70" fmla="*/ 44 w 216"/>
                <a:gd name="T71" fmla="*/ 80 h 168"/>
                <a:gd name="T72" fmla="*/ 39 w 216"/>
                <a:gd name="T73" fmla="*/ 64 h 168"/>
                <a:gd name="T74" fmla="*/ 39 w 216"/>
                <a:gd name="T75" fmla="*/ 63 h 168"/>
                <a:gd name="T76" fmla="*/ 38 w 216"/>
                <a:gd name="T77" fmla="*/ 45 h 168"/>
                <a:gd name="T78" fmla="*/ 64 w 216"/>
                <a:gd name="T79" fmla="*/ 24 h 168"/>
                <a:gd name="T80" fmla="*/ 83 w 216"/>
                <a:gd name="T81" fmla="*/ 62 h 168"/>
                <a:gd name="T82" fmla="*/ 83 w 216"/>
                <a:gd name="T83" fmla="*/ 64 h 168"/>
                <a:gd name="T84" fmla="*/ 78 w 216"/>
                <a:gd name="T85" fmla="*/ 80 h 168"/>
                <a:gd name="T86" fmla="*/ 73 w 216"/>
                <a:gd name="T87" fmla="*/ 104 h 168"/>
                <a:gd name="T88" fmla="*/ 73 w 216"/>
                <a:gd name="T89" fmla="*/ 128 h 168"/>
                <a:gd name="T90" fmla="*/ 62 w 216"/>
                <a:gd name="T91" fmla="*/ 144 h 168"/>
                <a:gd name="T92" fmla="*/ 8 w 216"/>
                <a:gd name="T93" fmla="*/ 14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168">
                  <a:moveTo>
                    <a:pt x="0" y="130"/>
                  </a:moveTo>
                  <a:cubicBezTo>
                    <a:pt x="0" y="133"/>
                    <a:pt x="0" y="144"/>
                    <a:pt x="0" y="146"/>
                  </a:cubicBezTo>
                  <a:cubicBezTo>
                    <a:pt x="0" y="148"/>
                    <a:pt x="1" y="152"/>
                    <a:pt x="6" y="152"/>
                  </a:cubicBezTo>
                  <a:cubicBezTo>
                    <a:pt x="10" y="152"/>
                    <a:pt x="40" y="152"/>
                    <a:pt x="54" y="152"/>
                  </a:cubicBezTo>
                  <a:cubicBezTo>
                    <a:pt x="58" y="152"/>
                    <a:pt x="60" y="152"/>
                    <a:pt x="60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4" y="152"/>
                  </a:cubicBezTo>
                  <a:cubicBezTo>
                    <a:pt x="64" y="156"/>
                    <a:pt x="64" y="159"/>
                    <a:pt x="64" y="161"/>
                  </a:cubicBezTo>
                  <a:cubicBezTo>
                    <a:pt x="64" y="164"/>
                    <a:pt x="65" y="168"/>
                    <a:pt x="71" y="168"/>
                  </a:cubicBezTo>
                  <a:cubicBezTo>
                    <a:pt x="76" y="168"/>
                    <a:pt x="113" y="168"/>
                    <a:pt x="130" y="168"/>
                  </a:cubicBezTo>
                  <a:cubicBezTo>
                    <a:pt x="136" y="168"/>
                    <a:pt x="139" y="168"/>
                    <a:pt x="139" y="168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40" y="168"/>
                    <a:pt x="144" y="168"/>
                    <a:pt x="149" y="168"/>
                  </a:cubicBezTo>
                  <a:cubicBezTo>
                    <a:pt x="166" y="168"/>
                    <a:pt x="203" y="168"/>
                    <a:pt x="208" y="168"/>
                  </a:cubicBezTo>
                  <a:cubicBezTo>
                    <a:pt x="214" y="168"/>
                    <a:pt x="216" y="164"/>
                    <a:pt x="216" y="161"/>
                  </a:cubicBezTo>
                  <a:cubicBezTo>
                    <a:pt x="216" y="158"/>
                    <a:pt x="216" y="145"/>
                    <a:pt x="216" y="141"/>
                  </a:cubicBezTo>
                  <a:cubicBezTo>
                    <a:pt x="216" y="136"/>
                    <a:pt x="214" y="132"/>
                    <a:pt x="208" y="129"/>
                  </a:cubicBezTo>
                  <a:cubicBezTo>
                    <a:pt x="200" y="125"/>
                    <a:pt x="179" y="118"/>
                    <a:pt x="166" y="114"/>
                  </a:cubicBezTo>
                  <a:cubicBezTo>
                    <a:pt x="165" y="114"/>
                    <a:pt x="164" y="114"/>
                    <a:pt x="164" y="109"/>
                  </a:cubicBezTo>
                  <a:cubicBezTo>
                    <a:pt x="164" y="104"/>
                    <a:pt x="165" y="101"/>
                    <a:pt x="166" y="98"/>
                  </a:cubicBezTo>
                  <a:cubicBezTo>
                    <a:pt x="168" y="95"/>
                    <a:pt x="170" y="89"/>
                    <a:pt x="170" y="83"/>
                  </a:cubicBezTo>
                  <a:cubicBezTo>
                    <a:pt x="172" y="81"/>
                    <a:pt x="175" y="77"/>
                    <a:pt x="177" y="68"/>
                  </a:cubicBezTo>
                  <a:cubicBezTo>
                    <a:pt x="178" y="61"/>
                    <a:pt x="178" y="58"/>
                    <a:pt x="177" y="56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6" y="53"/>
                    <a:pt x="176" y="44"/>
                    <a:pt x="178" y="37"/>
                  </a:cubicBezTo>
                  <a:cubicBezTo>
                    <a:pt x="179" y="32"/>
                    <a:pt x="177" y="22"/>
                    <a:pt x="171" y="13"/>
                  </a:cubicBezTo>
                  <a:cubicBezTo>
                    <a:pt x="167" y="8"/>
                    <a:pt x="159" y="1"/>
                    <a:pt x="144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21" y="1"/>
                    <a:pt x="113" y="8"/>
                    <a:pt x="109" y="13"/>
                  </a:cubicBezTo>
                  <a:cubicBezTo>
                    <a:pt x="102" y="22"/>
                    <a:pt x="101" y="32"/>
                    <a:pt x="102" y="37"/>
                  </a:cubicBezTo>
                  <a:cubicBezTo>
                    <a:pt x="103" y="44"/>
                    <a:pt x="104" y="53"/>
                    <a:pt x="103" y="55"/>
                  </a:cubicBezTo>
                  <a:cubicBezTo>
                    <a:pt x="103" y="55"/>
                    <a:pt x="103" y="55"/>
                    <a:pt x="103" y="56"/>
                  </a:cubicBezTo>
                  <a:cubicBezTo>
                    <a:pt x="102" y="58"/>
                    <a:pt x="101" y="61"/>
                    <a:pt x="103" y="68"/>
                  </a:cubicBezTo>
                  <a:cubicBezTo>
                    <a:pt x="105" y="77"/>
                    <a:pt x="107" y="81"/>
                    <a:pt x="109" y="83"/>
                  </a:cubicBezTo>
                  <a:cubicBezTo>
                    <a:pt x="110" y="89"/>
                    <a:pt x="112" y="95"/>
                    <a:pt x="113" y="98"/>
                  </a:cubicBezTo>
                  <a:cubicBezTo>
                    <a:pt x="115" y="101"/>
                    <a:pt x="117" y="105"/>
                    <a:pt x="117" y="109"/>
                  </a:cubicBezTo>
                  <a:cubicBezTo>
                    <a:pt x="117" y="113"/>
                    <a:pt x="116" y="113"/>
                    <a:pt x="115" y="114"/>
                  </a:cubicBezTo>
                  <a:cubicBezTo>
                    <a:pt x="113" y="115"/>
                    <a:pt x="109" y="116"/>
                    <a:pt x="106" y="117"/>
                  </a:cubicBezTo>
                  <a:cubicBezTo>
                    <a:pt x="99" y="114"/>
                    <a:pt x="89" y="110"/>
                    <a:pt x="82" y="108"/>
                  </a:cubicBezTo>
                  <a:cubicBezTo>
                    <a:pt x="81" y="108"/>
                    <a:pt x="81" y="108"/>
                    <a:pt x="81" y="104"/>
                  </a:cubicBezTo>
                  <a:cubicBezTo>
                    <a:pt x="81" y="100"/>
                    <a:pt x="81" y="98"/>
                    <a:pt x="82" y="96"/>
                  </a:cubicBezTo>
                  <a:cubicBezTo>
                    <a:pt x="84" y="93"/>
                    <a:pt x="85" y="88"/>
                    <a:pt x="86" y="84"/>
                  </a:cubicBezTo>
                  <a:cubicBezTo>
                    <a:pt x="87" y="82"/>
                    <a:pt x="90" y="78"/>
                    <a:pt x="91" y="71"/>
                  </a:cubicBezTo>
                  <a:cubicBezTo>
                    <a:pt x="92" y="65"/>
                    <a:pt x="92" y="63"/>
                    <a:pt x="91" y="61"/>
                  </a:cubicBezTo>
                  <a:cubicBezTo>
                    <a:pt x="91" y="61"/>
                    <a:pt x="91" y="61"/>
                    <a:pt x="91" y="60"/>
                  </a:cubicBezTo>
                  <a:cubicBezTo>
                    <a:pt x="90" y="59"/>
                    <a:pt x="91" y="52"/>
                    <a:pt x="92" y="46"/>
                  </a:cubicBezTo>
                  <a:cubicBezTo>
                    <a:pt x="92" y="42"/>
                    <a:pt x="92" y="34"/>
                    <a:pt x="86" y="27"/>
                  </a:cubicBezTo>
                  <a:cubicBezTo>
                    <a:pt x="83" y="22"/>
                    <a:pt x="76" y="17"/>
                    <a:pt x="64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6" y="17"/>
                    <a:pt x="40" y="22"/>
                    <a:pt x="36" y="27"/>
                  </a:cubicBezTo>
                  <a:cubicBezTo>
                    <a:pt x="31" y="34"/>
                    <a:pt x="30" y="42"/>
                    <a:pt x="31" y="46"/>
                  </a:cubicBezTo>
                  <a:cubicBezTo>
                    <a:pt x="32" y="52"/>
                    <a:pt x="32" y="59"/>
                    <a:pt x="32" y="60"/>
                  </a:cubicBezTo>
                  <a:cubicBezTo>
                    <a:pt x="32" y="61"/>
                    <a:pt x="32" y="61"/>
                    <a:pt x="31" y="61"/>
                  </a:cubicBezTo>
                  <a:cubicBezTo>
                    <a:pt x="31" y="63"/>
                    <a:pt x="30" y="65"/>
                    <a:pt x="31" y="71"/>
                  </a:cubicBezTo>
                  <a:cubicBezTo>
                    <a:pt x="33" y="78"/>
                    <a:pt x="35" y="82"/>
                    <a:pt x="36" y="84"/>
                  </a:cubicBezTo>
                  <a:cubicBezTo>
                    <a:pt x="37" y="88"/>
                    <a:pt x="38" y="93"/>
                    <a:pt x="40" y="96"/>
                  </a:cubicBezTo>
                  <a:cubicBezTo>
                    <a:pt x="41" y="98"/>
                    <a:pt x="42" y="101"/>
                    <a:pt x="42" y="104"/>
                  </a:cubicBezTo>
                  <a:cubicBezTo>
                    <a:pt x="42" y="108"/>
                    <a:pt x="42" y="108"/>
                    <a:pt x="41" y="108"/>
                  </a:cubicBezTo>
                  <a:cubicBezTo>
                    <a:pt x="31" y="111"/>
                    <a:pt x="14" y="117"/>
                    <a:pt x="7" y="120"/>
                  </a:cubicBezTo>
                  <a:cubicBezTo>
                    <a:pt x="2" y="122"/>
                    <a:pt x="0" y="126"/>
                    <a:pt x="0" y="130"/>
                  </a:cubicBezTo>
                  <a:close/>
                  <a:moveTo>
                    <a:pt x="72" y="141"/>
                  </a:moveTo>
                  <a:cubicBezTo>
                    <a:pt x="72" y="139"/>
                    <a:pt x="73" y="137"/>
                    <a:pt x="76" y="136"/>
                  </a:cubicBezTo>
                  <a:cubicBezTo>
                    <a:pt x="84" y="132"/>
                    <a:pt x="105" y="125"/>
                    <a:pt x="118" y="121"/>
                  </a:cubicBezTo>
                  <a:cubicBezTo>
                    <a:pt x="125" y="119"/>
                    <a:pt x="125" y="113"/>
                    <a:pt x="125" y="109"/>
                  </a:cubicBezTo>
                  <a:cubicBezTo>
                    <a:pt x="125" y="103"/>
                    <a:pt x="123" y="99"/>
                    <a:pt x="121" y="95"/>
                  </a:cubicBezTo>
                  <a:cubicBezTo>
                    <a:pt x="119" y="92"/>
                    <a:pt x="118" y="87"/>
                    <a:pt x="117" y="82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4" y="77"/>
                    <a:pt x="112" y="74"/>
                    <a:pt x="111" y="67"/>
                  </a:cubicBezTo>
                  <a:cubicBezTo>
                    <a:pt x="110" y="61"/>
                    <a:pt x="110" y="60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58"/>
                    <a:pt x="111" y="57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2" y="53"/>
                    <a:pt x="111" y="42"/>
                    <a:pt x="110" y="35"/>
                  </a:cubicBezTo>
                  <a:cubicBezTo>
                    <a:pt x="109" y="33"/>
                    <a:pt x="110" y="25"/>
                    <a:pt x="115" y="18"/>
                  </a:cubicBezTo>
                  <a:cubicBezTo>
                    <a:pt x="120" y="12"/>
                    <a:pt x="127" y="9"/>
                    <a:pt x="136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55" y="9"/>
                    <a:pt x="161" y="14"/>
                    <a:pt x="165" y="18"/>
                  </a:cubicBezTo>
                  <a:cubicBezTo>
                    <a:pt x="170" y="25"/>
                    <a:pt x="170" y="33"/>
                    <a:pt x="170" y="35"/>
                  </a:cubicBezTo>
                  <a:cubicBezTo>
                    <a:pt x="169" y="41"/>
                    <a:pt x="168" y="53"/>
                    <a:pt x="168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8"/>
                    <a:pt x="169" y="58"/>
                  </a:cubicBezTo>
                  <a:cubicBezTo>
                    <a:pt x="170" y="60"/>
                    <a:pt x="170" y="61"/>
                    <a:pt x="169" y="67"/>
                  </a:cubicBezTo>
                  <a:cubicBezTo>
                    <a:pt x="167" y="74"/>
                    <a:pt x="165" y="77"/>
                    <a:pt x="164" y="78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2" y="87"/>
                    <a:pt x="160" y="92"/>
                    <a:pt x="159" y="95"/>
                  </a:cubicBezTo>
                  <a:cubicBezTo>
                    <a:pt x="157" y="98"/>
                    <a:pt x="156" y="103"/>
                    <a:pt x="156" y="109"/>
                  </a:cubicBezTo>
                  <a:cubicBezTo>
                    <a:pt x="156" y="113"/>
                    <a:pt x="156" y="119"/>
                    <a:pt x="163" y="122"/>
                  </a:cubicBezTo>
                  <a:cubicBezTo>
                    <a:pt x="176" y="125"/>
                    <a:pt x="197" y="133"/>
                    <a:pt x="205" y="136"/>
                  </a:cubicBezTo>
                  <a:cubicBezTo>
                    <a:pt x="207" y="137"/>
                    <a:pt x="208" y="138"/>
                    <a:pt x="208" y="14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72" y="160"/>
                    <a:pt x="72" y="160"/>
                    <a:pt x="72" y="160"/>
                  </a:cubicBezTo>
                  <a:lnTo>
                    <a:pt x="72" y="141"/>
                  </a:lnTo>
                  <a:close/>
                  <a:moveTo>
                    <a:pt x="8" y="130"/>
                  </a:moveTo>
                  <a:cubicBezTo>
                    <a:pt x="8" y="130"/>
                    <a:pt x="8" y="128"/>
                    <a:pt x="10" y="127"/>
                  </a:cubicBezTo>
                  <a:cubicBezTo>
                    <a:pt x="17" y="125"/>
                    <a:pt x="34" y="119"/>
                    <a:pt x="44" y="116"/>
                  </a:cubicBezTo>
                  <a:cubicBezTo>
                    <a:pt x="50" y="114"/>
                    <a:pt x="50" y="108"/>
                    <a:pt x="50" y="104"/>
                  </a:cubicBezTo>
                  <a:cubicBezTo>
                    <a:pt x="50" y="100"/>
                    <a:pt x="49" y="95"/>
                    <a:pt x="47" y="92"/>
                  </a:cubicBezTo>
                  <a:cubicBezTo>
                    <a:pt x="46" y="90"/>
                    <a:pt x="45" y="86"/>
                    <a:pt x="44" y="83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78"/>
                    <a:pt x="40" y="76"/>
                    <a:pt x="39" y="70"/>
                  </a:cubicBezTo>
                  <a:cubicBezTo>
                    <a:pt x="38" y="66"/>
                    <a:pt x="39" y="65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58"/>
                    <a:pt x="39" y="49"/>
                    <a:pt x="38" y="45"/>
                  </a:cubicBezTo>
                  <a:cubicBezTo>
                    <a:pt x="38" y="43"/>
                    <a:pt x="39" y="37"/>
                    <a:pt x="42" y="32"/>
                  </a:cubicBezTo>
                  <a:cubicBezTo>
                    <a:pt x="46" y="27"/>
                    <a:pt x="51" y="25"/>
                    <a:pt x="58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73" y="25"/>
                    <a:pt x="77" y="29"/>
                    <a:pt x="80" y="32"/>
                  </a:cubicBezTo>
                  <a:cubicBezTo>
                    <a:pt x="84" y="37"/>
                    <a:pt x="84" y="43"/>
                    <a:pt x="84" y="45"/>
                  </a:cubicBezTo>
                  <a:cubicBezTo>
                    <a:pt x="83" y="49"/>
                    <a:pt x="82" y="59"/>
                    <a:pt x="83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3"/>
                    <a:pt x="83" y="64"/>
                    <a:pt x="83" y="64"/>
                  </a:cubicBezTo>
                  <a:cubicBezTo>
                    <a:pt x="84" y="65"/>
                    <a:pt x="84" y="66"/>
                    <a:pt x="83" y="70"/>
                  </a:cubicBezTo>
                  <a:cubicBezTo>
                    <a:pt x="82" y="76"/>
                    <a:pt x="80" y="78"/>
                    <a:pt x="80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6"/>
                    <a:pt x="76" y="90"/>
                    <a:pt x="75" y="92"/>
                  </a:cubicBezTo>
                  <a:cubicBezTo>
                    <a:pt x="74" y="95"/>
                    <a:pt x="73" y="99"/>
                    <a:pt x="73" y="104"/>
                  </a:cubicBezTo>
                  <a:cubicBezTo>
                    <a:pt x="73" y="108"/>
                    <a:pt x="73" y="114"/>
                    <a:pt x="80" y="116"/>
                  </a:cubicBezTo>
                  <a:cubicBezTo>
                    <a:pt x="84" y="117"/>
                    <a:pt x="89" y="119"/>
                    <a:pt x="94" y="121"/>
                  </a:cubicBezTo>
                  <a:cubicBezTo>
                    <a:pt x="86" y="124"/>
                    <a:pt x="77" y="126"/>
                    <a:pt x="73" y="128"/>
                  </a:cubicBezTo>
                  <a:cubicBezTo>
                    <a:pt x="67" y="131"/>
                    <a:pt x="64" y="136"/>
                    <a:pt x="64" y="141"/>
                  </a:cubicBezTo>
                  <a:cubicBezTo>
                    <a:pt x="64" y="142"/>
                    <a:pt x="64" y="143"/>
                    <a:pt x="64" y="144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8" y="144"/>
                    <a:pt x="8" y="144"/>
                    <a:pt x="8" y="144"/>
                  </a:cubicBezTo>
                  <a:lnTo>
                    <a:pt x="8" y="1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endParaRPr lang="en-US" sz="1335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8" name="Oval 2"/>
            <p:cNvSpPr/>
            <p:nvPr/>
          </p:nvSpPr>
          <p:spPr>
            <a:xfrm>
              <a:off x="9852399" y="3284771"/>
              <a:ext cx="100178" cy="100178"/>
            </a:xfrm>
            <a:prstGeom prst="ellipse">
              <a:avLst/>
            </a:prstGeom>
            <a:solidFill>
              <a:srgbClr val="047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grpSp>
          <p:nvGrpSpPr>
            <p:cNvPr id="9" name="组合 8" descr="e7d195523061f1c0d318120d6aeaf1b6ccceb6ba3da59c0775C5DE19DDDEBC09ED96DBD9900D9848D623ECAD1D4904B78047D0015C22C8BE97228BE8B5BFF08FE7A3AE04126DA07312A96C0F69F9BAB782163B5A5115918E489AD6670613DE8D78C74CA298C69F7009F72E82688C84BEBCB81B6A34152D50FD34420E38D33283296165836B0374C9"/>
            <p:cNvGrpSpPr/>
            <p:nvPr/>
          </p:nvGrpSpPr>
          <p:grpSpPr>
            <a:xfrm>
              <a:off x="8810705" y="3754750"/>
              <a:ext cx="2309879" cy="2915602"/>
              <a:chOff x="1281171" y="3848236"/>
              <a:chExt cx="2309879" cy="2915602"/>
            </a:xfrm>
          </p:grpSpPr>
          <p:sp>
            <p:nvSpPr>
              <p:cNvPr id="10" name="平行四边形 9"/>
              <p:cNvSpPr/>
              <p:nvPr/>
            </p:nvSpPr>
            <p:spPr>
              <a:xfrm>
                <a:off x="1516923" y="3848236"/>
                <a:ext cx="2074127" cy="379142"/>
              </a:xfrm>
              <a:prstGeom prst="parallelogram">
                <a:avLst/>
              </a:prstGeom>
              <a:gradFill>
                <a:gsLst>
                  <a:gs pos="0">
                    <a:srgbClr val="E7D48D"/>
                  </a:gs>
                  <a:gs pos="100000">
                    <a:srgbClr val="121933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2" name="平行四边形 61"/>
              <p:cNvSpPr/>
              <p:nvPr/>
            </p:nvSpPr>
            <p:spPr>
              <a:xfrm>
                <a:off x="2411642" y="4227378"/>
                <a:ext cx="841196" cy="153767"/>
              </a:xfrm>
              <a:prstGeom prst="parallelogram">
                <a:avLst/>
              </a:prstGeom>
              <a:gradFill>
                <a:gsLst>
                  <a:gs pos="0">
                    <a:srgbClr val="047794"/>
                  </a:gs>
                  <a:gs pos="100000">
                    <a:srgbClr val="121933">
                      <a:alpha val="0"/>
                    </a:srgbClr>
                  </a:gs>
                </a:gsLst>
                <a:lin ang="18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281171" y="3868257"/>
                <a:ext cx="2185095" cy="766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成为中国数据湖事实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标准</a:t>
                </a:r>
                <a:endParaRPr kumimoji="1" lang="zh-CN" altLang="en-US" sz="1600" b="1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4" name="TextBox 9"/>
              <p:cNvSpPr txBox="1"/>
              <p:nvPr/>
            </p:nvSpPr>
            <p:spPr>
              <a:xfrm>
                <a:off x="1406272" y="4521506"/>
                <a:ext cx="1933364" cy="2242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defTabSz="457200">
                  <a:lnSpc>
                    <a:spcPct val="13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  <a:latin typeface="Source Han Sans CN Normal" panose="020B0400000000000000" pitchFamily="34" charset="-128"/>
                    <a:ea typeface="Source Han Sans CN Normal" panose="020B0400000000000000" pitchFamily="34" charset="-128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大规模在国内铺开，取代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hive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和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hudi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，成为中国市场的数据湖事实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标准</a:t>
                </a:r>
                <a:endParaRPr lang="zh-CN" altLang="en-US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 rot="0">
            <a:off x="1009015" y="1876425"/>
            <a:ext cx="1834757" cy="4217685"/>
            <a:chOff x="8808720" y="1129544"/>
            <a:chExt cx="2409760" cy="5540689"/>
          </a:xfrm>
        </p:grpSpPr>
        <p:sp>
          <p:nvSpPr>
            <p:cNvPr id="66" name="Oval 1"/>
            <p:cNvSpPr/>
            <p:nvPr/>
          </p:nvSpPr>
          <p:spPr>
            <a:xfrm>
              <a:off x="9373274" y="1694098"/>
              <a:ext cx="1058429" cy="1058429"/>
            </a:xfrm>
            <a:prstGeom prst="ellipse">
              <a:avLst/>
            </a:prstGeom>
            <a:gradFill flip="none" rotWithShape="1">
              <a:gsLst>
                <a:gs pos="0">
                  <a:srgbClr val="E7D48D"/>
                </a:gs>
                <a:gs pos="100000">
                  <a:srgbClr val="121933"/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  <a:alpha val="10000"/>
                </a:schemeClr>
              </a:solidFill>
            </a:ln>
            <a:effectLst>
              <a:outerShdw blurRad="520700" dist="457200" dir="6660000" sx="93000" sy="9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67" name="Oval 3"/>
            <p:cNvSpPr/>
            <p:nvPr/>
          </p:nvSpPr>
          <p:spPr>
            <a:xfrm>
              <a:off x="9103924" y="1424748"/>
              <a:ext cx="1597128" cy="1597128"/>
            </a:xfrm>
            <a:prstGeom prst="ellipse">
              <a:avLst/>
            </a:prstGeom>
            <a:noFill/>
            <a:ln>
              <a:solidFill>
                <a:srgbClr val="F0E4B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68" name="Oval 4"/>
            <p:cNvSpPr/>
            <p:nvPr/>
          </p:nvSpPr>
          <p:spPr>
            <a:xfrm>
              <a:off x="8808720" y="1129544"/>
              <a:ext cx="2187536" cy="2187536"/>
            </a:xfrm>
            <a:prstGeom prst="ellipse">
              <a:avLst/>
            </a:prstGeom>
            <a:noFill/>
            <a:ln>
              <a:solidFill>
                <a:srgbClr val="D9C485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69" name="Freeform 30"/>
            <p:cNvSpPr>
              <a:spLocks noEditPoints="1"/>
            </p:cNvSpPr>
            <p:nvPr/>
          </p:nvSpPr>
          <p:spPr bwMode="auto">
            <a:xfrm>
              <a:off x="9665815" y="2038885"/>
              <a:ext cx="473346" cy="368854"/>
            </a:xfrm>
            <a:custGeom>
              <a:avLst/>
              <a:gdLst>
                <a:gd name="T0" fmla="*/ 6 w 216"/>
                <a:gd name="T1" fmla="*/ 152 h 168"/>
                <a:gd name="T2" fmla="*/ 62 w 216"/>
                <a:gd name="T3" fmla="*/ 152 h 168"/>
                <a:gd name="T4" fmla="*/ 71 w 216"/>
                <a:gd name="T5" fmla="*/ 168 h 168"/>
                <a:gd name="T6" fmla="*/ 140 w 216"/>
                <a:gd name="T7" fmla="*/ 168 h 168"/>
                <a:gd name="T8" fmla="*/ 216 w 216"/>
                <a:gd name="T9" fmla="*/ 161 h 168"/>
                <a:gd name="T10" fmla="*/ 166 w 216"/>
                <a:gd name="T11" fmla="*/ 114 h 168"/>
                <a:gd name="T12" fmla="*/ 170 w 216"/>
                <a:gd name="T13" fmla="*/ 83 h 168"/>
                <a:gd name="T14" fmla="*/ 176 w 216"/>
                <a:gd name="T15" fmla="*/ 55 h 168"/>
                <a:gd name="T16" fmla="*/ 144 w 216"/>
                <a:gd name="T17" fmla="*/ 0 h 168"/>
                <a:gd name="T18" fmla="*/ 102 w 216"/>
                <a:gd name="T19" fmla="*/ 37 h 168"/>
                <a:gd name="T20" fmla="*/ 103 w 216"/>
                <a:gd name="T21" fmla="*/ 68 h 168"/>
                <a:gd name="T22" fmla="*/ 117 w 216"/>
                <a:gd name="T23" fmla="*/ 109 h 168"/>
                <a:gd name="T24" fmla="*/ 82 w 216"/>
                <a:gd name="T25" fmla="*/ 108 h 168"/>
                <a:gd name="T26" fmla="*/ 86 w 216"/>
                <a:gd name="T27" fmla="*/ 84 h 168"/>
                <a:gd name="T28" fmla="*/ 91 w 216"/>
                <a:gd name="T29" fmla="*/ 60 h 168"/>
                <a:gd name="T30" fmla="*/ 64 w 216"/>
                <a:gd name="T31" fmla="*/ 16 h 168"/>
                <a:gd name="T32" fmla="*/ 31 w 216"/>
                <a:gd name="T33" fmla="*/ 46 h 168"/>
                <a:gd name="T34" fmla="*/ 31 w 216"/>
                <a:gd name="T35" fmla="*/ 71 h 168"/>
                <a:gd name="T36" fmla="*/ 42 w 216"/>
                <a:gd name="T37" fmla="*/ 104 h 168"/>
                <a:gd name="T38" fmla="*/ 0 w 216"/>
                <a:gd name="T39" fmla="*/ 130 h 168"/>
                <a:gd name="T40" fmla="*/ 118 w 216"/>
                <a:gd name="T41" fmla="*/ 121 h 168"/>
                <a:gd name="T42" fmla="*/ 117 w 216"/>
                <a:gd name="T43" fmla="*/ 82 h 168"/>
                <a:gd name="T44" fmla="*/ 111 w 216"/>
                <a:gd name="T45" fmla="*/ 67 h 168"/>
                <a:gd name="T46" fmla="*/ 111 w 216"/>
                <a:gd name="T47" fmla="*/ 58 h 168"/>
                <a:gd name="T48" fmla="*/ 111 w 216"/>
                <a:gd name="T49" fmla="*/ 56 h 168"/>
                <a:gd name="T50" fmla="*/ 136 w 216"/>
                <a:gd name="T51" fmla="*/ 8 h 168"/>
                <a:gd name="T52" fmla="*/ 170 w 216"/>
                <a:gd name="T53" fmla="*/ 35 h 168"/>
                <a:gd name="T54" fmla="*/ 169 w 216"/>
                <a:gd name="T55" fmla="*/ 57 h 168"/>
                <a:gd name="T56" fmla="*/ 164 w 216"/>
                <a:gd name="T57" fmla="*/ 78 h 168"/>
                <a:gd name="T58" fmla="*/ 159 w 216"/>
                <a:gd name="T59" fmla="*/ 95 h 168"/>
                <a:gd name="T60" fmla="*/ 205 w 216"/>
                <a:gd name="T61" fmla="*/ 136 h 168"/>
                <a:gd name="T62" fmla="*/ 149 w 216"/>
                <a:gd name="T63" fmla="*/ 160 h 168"/>
                <a:gd name="T64" fmla="*/ 130 w 216"/>
                <a:gd name="T65" fmla="*/ 160 h 168"/>
                <a:gd name="T66" fmla="*/ 8 w 216"/>
                <a:gd name="T67" fmla="*/ 130 h 168"/>
                <a:gd name="T68" fmla="*/ 50 w 216"/>
                <a:gd name="T69" fmla="*/ 104 h 168"/>
                <a:gd name="T70" fmla="*/ 44 w 216"/>
                <a:gd name="T71" fmla="*/ 80 h 168"/>
                <a:gd name="T72" fmla="*/ 39 w 216"/>
                <a:gd name="T73" fmla="*/ 64 h 168"/>
                <a:gd name="T74" fmla="*/ 39 w 216"/>
                <a:gd name="T75" fmla="*/ 63 h 168"/>
                <a:gd name="T76" fmla="*/ 38 w 216"/>
                <a:gd name="T77" fmla="*/ 45 h 168"/>
                <a:gd name="T78" fmla="*/ 64 w 216"/>
                <a:gd name="T79" fmla="*/ 24 h 168"/>
                <a:gd name="T80" fmla="*/ 83 w 216"/>
                <a:gd name="T81" fmla="*/ 62 h 168"/>
                <a:gd name="T82" fmla="*/ 83 w 216"/>
                <a:gd name="T83" fmla="*/ 64 h 168"/>
                <a:gd name="T84" fmla="*/ 78 w 216"/>
                <a:gd name="T85" fmla="*/ 80 h 168"/>
                <a:gd name="T86" fmla="*/ 73 w 216"/>
                <a:gd name="T87" fmla="*/ 104 h 168"/>
                <a:gd name="T88" fmla="*/ 73 w 216"/>
                <a:gd name="T89" fmla="*/ 128 h 168"/>
                <a:gd name="T90" fmla="*/ 62 w 216"/>
                <a:gd name="T91" fmla="*/ 144 h 168"/>
                <a:gd name="T92" fmla="*/ 8 w 216"/>
                <a:gd name="T93" fmla="*/ 14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168">
                  <a:moveTo>
                    <a:pt x="0" y="130"/>
                  </a:moveTo>
                  <a:cubicBezTo>
                    <a:pt x="0" y="133"/>
                    <a:pt x="0" y="144"/>
                    <a:pt x="0" y="146"/>
                  </a:cubicBezTo>
                  <a:cubicBezTo>
                    <a:pt x="0" y="148"/>
                    <a:pt x="1" y="152"/>
                    <a:pt x="6" y="152"/>
                  </a:cubicBezTo>
                  <a:cubicBezTo>
                    <a:pt x="10" y="152"/>
                    <a:pt x="40" y="152"/>
                    <a:pt x="54" y="152"/>
                  </a:cubicBezTo>
                  <a:cubicBezTo>
                    <a:pt x="58" y="152"/>
                    <a:pt x="60" y="152"/>
                    <a:pt x="60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4" y="152"/>
                  </a:cubicBezTo>
                  <a:cubicBezTo>
                    <a:pt x="64" y="156"/>
                    <a:pt x="64" y="159"/>
                    <a:pt x="64" y="161"/>
                  </a:cubicBezTo>
                  <a:cubicBezTo>
                    <a:pt x="64" y="164"/>
                    <a:pt x="65" y="168"/>
                    <a:pt x="71" y="168"/>
                  </a:cubicBezTo>
                  <a:cubicBezTo>
                    <a:pt x="76" y="168"/>
                    <a:pt x="113" y="168"/>
                    <a:pt x="130" y="168"/>
                  </a:cubicBezTo>
                  <a:cubicBezTo>
                    <a:pt x="136" y="168"/>
                    <a:pt x="139" y="168"/>
                    <a:pt x="139" y="168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40" y="168"/>
                    <a:pt x="144" y="168"/>
                    <a:pt x="149" y="168"/>
                  </a:cubicBezTo>
                  <a:cubicBezTo>
                    <a:pt x="166" y="168"/>
                    <a:pt x="203" y="168"/>
                    <a:pt x="208" y="168"/>
                  </a:cubicBezTo>
                  <a:cubicBezTo>
                    <a:pt x="214" y="168"/>
                    <a:pt x="216" y="164"/>
                    <a:pt x="216" y="161"/>
                  </a:cubicBezTo>
                  <a:cubicBezTo>
                    <a:pt x="216" y="158"/>
                    <a:pt x="216" y="145"/>
                    <a:pt x="216" y="141"/>
                  </a:cubicBezTo>
                  <a:cubicBezTo>
                    <a:pt x="216" y="136"/>
                    <a:pt x="214" y="132"/>
                    <a:pt x="208" y="129"/>
                  </a:cubicBezTo>
                  <a:cubicBezTo>
                    <a:pt x="200" y="125"/>
                    <a:pt x="179" y="118"/>
                    <a:pt x="166" y="114"/>
                  </a:cubicBezTo>
                  <a:cubicBezTo>
                    <a:pt x="165" y="114"/>
                    <a:pt x="164" y="114"/>
                    <a:pt x="164" y="109"/>
                  </a:cubicBezTo>
                  <a:cubicBezTo>
                    <a:pt x="164" y="104"/>
                    <a:pt x="165" y="101"/>
                    <a:pt x="166" y="98"/>
                  </a:cubicBezTo>
                  <a:cubicBezTo>
                    <a:pt x="168" y="95"/>
                    <a:pt x="170" y="89"/>
                    <a:pt x="170" y="83"/>
                  </a:cubicBezTo>
                  <a:cubicBezTo>
                    <a:pt x="172" y="81"/>
                    <a:pt x="175" y="77"/>
                    <a:pt x="177" y="68"/>
                  </a:cubicBezTo>
                  <a:cubicBezTo>
                    <a:pt x="178" y="61"/>
                    <a:pt x="178" y="58"/>
                    <a:pt x="177" y="56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6" y="53"/>
                    <a:pt x="176" y="44"/>
                    <a:pt x="178" y="37"/>
                  </a:cubicBezTo>
                  <a:cubicBezTo>
                    <a:pt x="179" y="32"/>
                    <a:pt x="177" y="22"/>
                    <a:pt x="171" y="13"/>
                  </a:cubicBezTo>
                  <a:cubicBezTo>
                    <a:pt x="167" y="8"/>
                    <a:pt x="159" y="1"/>
                    <a:pt x="144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21" y="1"/>
                    <a:pt x="113" y="8"/>
                    <a:pt x="109" y="13"/>
                  </a:cubicBezTo>
                  <a:cubicBezTo>
                    <a:pt x="102" y="22"/>
                    <a:pt x="101" y="32"/>
                    <a:pt x="102" y="37"/>
                  </a:cubicBezTo>
                  <a:cubicBezTo>
                    <a:pt x="103" y="44"/>
                    <a:pt x="104" y="53"/>
                    <a:pt x="103" y="55"/>
                  </a:cubicBezTo>
                  <a:cubicBezTo>
                    <a:pt x="103" y="55"/>
                    <a:pt x="103" y="55"/>
                    <a:pt x="103" y="56"/>
                  </a:cubicBezTo>
                  <a:cubicBezTo>
                    <a:pt x="102" y="58"/>
                    <a:pt x="101" y="61"/>
                    <a:pt x="103" y="68"/>
                  </a:cubicBezTo>
                  <a:cubicBezTo>
                    <a:pt x="105" y="77"/>
                    <a:pt x="107" y="81"/>
                    <a:pt x="109" y="83"/>
                  </a:cubicBezTo>
                  <a:cubicBezTo>
                    <a:pt x="110" y="89"/>
                    <a:pt x="112" y="95"/>
                    <a:pt x="113" y="98"/>
                  </a:cubicBezTo>
                  <a:cubicBezTo>
                    <a:pt x="115" y="101"/>
                    <a:pt x="117" y="105"/>
                    <a:pt x="117" y="109"/>
                  </a:cubicBezTo>
                  <a:cubicBezTo>
                    <a:pt x="117" y="113"/>
                    <a:pt x="116" y="113"/>
                    <a:pt x="115" y="114"/>
                  </a:cubicBezTo>
                  <a:cubicBezTo>
                    <a:pt x="113" y="115"/>
                    <a:pt x="109" y="116"/>
                    <a:pt x="106" y="117"/>
                  </a:cubicBezTo>
                  <a:cubicBezTo>
                    <a:pt x="99" y="114"/>
                    <a:pt x="89" y="110"/>
                    <a:pt x="82" y="108"/>
                  </a:cubicBezTo>
                  <a:cubicBezTo>
                    <a:pt x="81" y="108"/>
                    <a:pt x="81" y="108"/>
                    <a:pt x="81" y="104"/>
                  </a:cubicBezTo>
                  <a:cubicBezTo>
                    <a:pt x="81" y="100"/>
                    <a:pt x="81" y="98"/>
                    <a:pt x="82" y="96"/>
                  </a:cubicBezTo>
                  <a:cubicBezTo>
                    <a:pt x="84" y="93"/>
                    <a:pt x="85" y="88"/>
                    <a:pt x="86" y="84"/>
                  </a:cubicBezTo>
                  <a:cubicBezTo>
                    <a:pt x="87" y="82"/>
                    <a:pt x="90" y="78"/>
                    <a:pt x="91" y="71"/>
                  </a:cubicBezTo>
                  <a:cubicBezTo>
                    <a:pt x="92" y="65"/>
                    <a:pt x="92" y="63"/>
                    <a:pt x="91" y="61"/>
                  </a:cubicBezTo>
                  <a:cubicBezTo>
                    <a:pt x="91" y="61"/>
                    <a:pt x="91" y="61"/>
                    <a:pt x="91" y="60"/>
                  </a:cubicBezTo>
                  <a:cubicBezTo>
                    <a:pt x="90" y="59"/>
                    <a:pt x="91" y="52"/>
                    <a:pt x="92" y="46"/>
                  </a:cubicBezTo>
                  <a:cubicBezTo>
                    <a:pt x="92" y="42"/>
                    <a:pt x="92" y="34"/>
                    <a:pt x="86" y="27"/>
                  </a:cubicBezTo>
                  <a:cubicBezTo>
                    <a:pt x="83" y="22"/>
                    <a:pt x="76" y="17"/>
                    <a:pt x="64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6" y="17"/>
                    <a:pt x="40" y="22"/>
                    <a:pt x="36" y="27"/>
                  </a:cubicBezTo>
                  <a:cubicBezTo>
                    <a:pt x="31" y="34"/>
                    <a:pt x="30" y="42"/>
                    <a:pt x="31" y="46"/>
                  </a:cubicBezTo>
                  <a:cubicBezTo>
                    <a:pt x="32" y="52"/>
                    <a:pt x="32" y="59"/>
                    <a:pt x="32" y="60"/>
                  </a:cubicBezTo>
                  <a:cubicBezTo>
                    <a:pt x="32" y="61"/>
                    <a:pt x="32" y="61"/>
                    <a:pt x="31" y="61"/>
                  </a:cubicBezTo>
                  <a:cubicBezTo>
                    <a:pt x="31" y="63"/>
                    <a:pt x="30" y="65"/>
                    <a:pt x="31" y="71"/>
                  </a:cubicBezTo>
                  <a:cubicBezTo>
                    <a:pt x="33" y="78"/>
                    <a:pt x="35" y="82"/>
                    <a:pt x="36" y="84"/>
                  </a:cubicBezTo>
                  <a:cubicBezTo>
                    <a:pt x="37" y="88"/>
                    <a:pt x="38" y="93"/>
                    <a:pt x="40" y="96"/>
                  </a:cubicBezTo>
                  <a:cubicBezTo>
                    <a:pt x="41" y="98"/>
                    <a:pt x="42" y="101"/>
                    <a:pt x="42" y="104"/>
                  </a:cubicBezTo>
                  <a:cubicBezTo>
                    <a:pt x="42" y="108"/>
                    <a:pt x="42" y="108"/>
                    <a:pt x="41" y="108"/>
                  </a:cubicBezTo>
                  <a:cubicBezTo>
                    <a:pt x="31" y="111"/>
                    <a:pt x="14" y="117"/>
                    <a:pt x="7" y="120"/>
                  </a:cubicBezTo>
                  <a:cubicBezTo>
                    <a:pt x="2" y="122"/>
                    <a:pt x="0" y="126"/>
                    <a:pt x="0" y="130"/>
                  </a:cubicBezTo>
                  <a:close/>
                  <a:moveTo>
                    <a:pt x="72" y="141"/>
                  </a:moveTo>
                  <a:cubicBezTo>
                    <a:pt x="72" y="139"/>
                    <a:pt x="73" y="137"/>
                    <a:pt x="76" y="136"/>
                  </a:cubicBezTo>
                  <a:cubicBezTo>
                    <a:pt x="84" y="132"/>
                    <a:pt x="105" y="125"/>
                    <a:pt x="118" y="121"/>
                  </a:cubicBezTo>
                  <a:cubicBezTo>
                    <a:pt x="125" y="119"/>
                    <a:pt x="125" y="113"/>
                    <a:pt x="125" y="109"/>
                  </a:cubicBezTo>
                  <a:cubicBezTo>
                    <a:pt x="125" y="103"/>
                    <a:pt x="123" y="99"/>
                    <a:pt x="121" y="95"/>
                  </a:cubicBezTo>
                  <a:cubicBezTo>
                    <a:pt x="119" y="92"/>
                    <a:pt x="118" y="87"/>
                    <a:pt x="117" y="82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4" y="77"/>
                    <a:pt x="112" y="74"/>
                    <a:pt x="111" y="67"/>
                  </a:cubicBezTo>
                  <a:cubicBezTo>
                    <a:pt x="110" y="61"/>
                    <a:pt x="110" y="60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58"/>
                    <a:pt x="111" y="57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2" y="53"/>
                    <a:pt x="111" y="42"/>
                    <a:pt x="110" y="35"/>
                  </a:cubicBezTo>
                  <a:cubicBezTo>
                    <a:pt x="109" y="33"/>
                    <a:pt x="110" y="25"/>
                    <a:pt x="115" y="18"/>
                  </a:cubicBezTo>
                  <a:cubicBezTo>
                    <a:pt x="120" y="12"/>
                    <a:pt x="127" y="9"/>
                    <a:pt x="136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55" y="9"/>
                    <a:pt x="161" y="14"/>
                    <a:pt x="165" y="18"/>
                  </a:cubicBezTo>
                  <a:cubicBezTo>
                    <a:pt x="170" y="25"/>
                    <a:pt x="170" y="33"/>
                    <a:pt x="170" y="35"/>
                  </a:cubicBezTo>
                  <a:cubicBezTo>
                    <a:pt x="169" y="41"/>
                    <a:pt x="168" y="53"/>
                    <a:pt x="168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8"/>
                    <a:pt x="169" y="58"/>
                  </a:cubicBezTo>
                  <a:cubicBezTo>
                    <a:pt x="170" y="60"/>
                    <a:pt x="170" y="61"/>
                    <a:pt x="169" y="67"/>
                  </a:cubicBezTo>
                  <a:cubicBezTo>
                    <a:pt x="167" y="74"/>
                    <a:pt x="165" y="77"/>
                    <a:pt x="164" y="78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2" y="87"/>
                    <a:pt x="160" y="92"/>
                    <a:pt x="159" y="95"/>
                  </a:cubicBezTo>
                  <a:cubicBezTo>
                    <a:pt x="157" y="98"/>
                    <a:pt x="156" y="103"/>
                    <a:pt x="156" y="109"/>
                  </a:cubicBezTo>
                  <a:cubicBezTo>
                    <a:pt x="156" y="113"/>
                    <a:pt x="156" y="119"/>
                    <a:pt x="163" y="122"/>
                  </a:cubicBezTo>
                  <a:cubicBezTo>
                    <a:pt x="176" y="125"/>
                    <a:pt x="197" y="133"/>
                    <a:pt x="205" y="136"/>
                  </a:cubicBezTo>
                  <a:cubicBezTo>
                    <a:pt x="207" y="137"/>
                    <a:pt x="208" y="138"/>
                    <a:pt x="208" y="14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72" y="160"/>
                    <a:pt x="72" y="160"/>
                    <a:pt x="72" y="160"/>
                  </a:cubicBezTo>
                  <a:lnTo>
                    <a:pt x="72" y="141"/>
                  </a:lnTo>
                  <a:close/>
                  <a:moveTo>
                    <a:pt x="8" y="130"/>
                  </a:moveTo>
                  <a:cubicBezTo>
                    <a:pt x="8" y="130"/>
                    <a:pt x="8" y="128"/>
                    <a:pt x="10" y="127"/>
                  </a:cubicBezTo>
                  <a:cubicBezTo>
                    <a:pt x="17" y="125"/>
                    <a:pt x="34" y="119"/>
                    <a:pt x="44" y="116"/>
                  </a:cubicBezTo>
                  <a:cubicBezTo>
                    <a:pt x="50" y="114"/>
                    <a:pt x="50" y="108"/>
                    <a:pt x="50" y="104"/>
                  </a:cubicBezTo>
                  <a:cubicBezTo>
                    <a:pt x="50" y="100"/>
                    <a:pt x="49" y="95"/>
                    <a:pt x="47" y="92"/>
                  </a:cubicBezTo>
                  <a:cubicBezTo>
                    <a:pt x="46" y="90"/>
                    <a:pt x="45" y="86"/>
                    <a:pt x="44" y="83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78"/>
                    <a:pt x="40" y="76"/>
                    <a:pt x="39" y="70"/>
                  </a:cubicBezTo>
                  <a:cubicBezTo>
                    <a:pt x="38" y="66"/>
                    <a:pt x="39" y="65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58"/>
                    <a:pt x="39" y="49"/>
                    <a:pt x="38" y="45"/>
                  </a:cubicBezTo>
                  <a:cubicBezTo>
                    <a:pt x="38" y="43"/>
                    <a:pt x="39" y="37"/>
                    <a:pt x="42" y="32"/>
                  </a:cubicBezTo>
                  <a:cubicBezTo>
                    <a:pt x="46" y="27"/>
                    <a:pt x="51" y="25"/>
                    <a:pt x="58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73" y="25"/>
                    <a:pt x="77" y="29"/>
                    <a:pt x="80" y="32"/>
                  </a:cubicBezTo>
                  <a:cubicBezTo>
                    <a:pt x="84" y="37"/>
                    <a:pt x="84" y="43"/>
                    <a:pt x="84" y="45"/>
                  </a:cubicBezTo>
                  <a:cubicBezTo>
                    <a:pt x="83" y="49"/>
                    <a:pt x="82" y="59"/>
                    <a:pt x="83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3"/>
                    <a:pt x="83" y="64"/>
                    <a:pt x="83" y="64"/>
                  </a:cubicBezTo>
                  <a:cubicBezTo>
                    <a:pt x="84" y="65"/>
                    <a:pt x="84" y="66"/>
                    <a:pt x="83" y="70"/>
                  </a:cubicBezTo>
                  <a:cubicBezTo>
                    <a:pt x="82" y="76"/>
                    <a:pt x="80" y="78"/>
                    <a:pt x="80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6"/>
                    <a:pt x="76" y="90"/>
                    <a:pt x="75" y="92"/>
                  </a:cubicBezTo>
                  <a:cubicBezTo>
                    <a:pt x="74" y="95"/>
                    <a:pt x="73" y="99"/>
                    <a:pt x="73" y="104"/>
                  </a:cubicBezTo>
                  <a:cubicBezTo>
                    <a:pt x="73" y="108"/>
                    <a:pt x="73" y="114"/>
                    <a:pt x="80" y="116"/>
                  </a:cubicBezTo>
                  <a:cubicBezTo>
                    <a:pt x="84" y="117"/>
                    <a:pt x="89" y="119"/>
                    <a:pt x="94" y="121"/>
                  </a:cubicBezTo>
                  <a:cubicBezTo>
                    <a:pt x="86" y="124"/>
                    <a:pt x="77" y="126"/>
                    <a:pt x="73" y="128"/>
                  </a:cubicBezTo>
                  <a:cubicBezTo>
                    <a:pt x="67" y="131"/>
                    <a:pt x="64" y="136"/>
                    <a:pt x="64" y="141"/>
                  </a:cubicBezTo>
                  <a:cubicBezTo>
                    <a:pt x="64" y="142"/>
                    <a:pt x="64" y="143"/>
                    <a:pt x="64" y="144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8" y="144"/>
                    <a:pt x="8" y="144"/>
                    <a:pt x="8" y="144"/>
                  </a:cubicBezTo>
                  <a:lnTo>
                    <a:pt x="8" y="1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endParaRPr lang="en-US" sz="1335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70" name="Oval 2"/>
            <p:cNvSpPr/>
            <p:nvPr/>
          </p:nvSpPr>
          <p:spPr>
            <a:xfrm>
              <a:off x="9852399" y="3284771"/>
              <a:ext cx="100178" cy="100178"/>
            </a:xfrm>
            <a:prstGeom prst="ellipse">
              <a:avLst/>
            </a:prstGeom>
            <a:solidFill>
              <a:srgbClr val="047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grpSp>
          <p:nvGrpSpPr>
            <p:cNvPr id="71" name="组合 70" descr="e7d195523061f1c0d318120d6aeaf1b6ccceb6ba3da59c0775C5DE19DDDEBC09ED96DBD9900D9848D623ECAD1D4904B78047D0015C22C8BE97228BE8B5BFF08FE7A3AE04126DA07312A96C0F69F9BAB782163B5A5115918E489AD6670613DE8D78C74CA298C69F7009F72E82688C84BEBCB81B6A34152D50FD34420E38D33283296165836B0374C9"/>
            <p:cNvGrpSpPr/>
            <p:nvPr/>
          </p:nvGrpSpPr>
          <p:grpSpPr>
            <a:xfrm>
              <a:off x="8810705" y="3754750"/>
              <a:ext cx="2407775" cy="2915483"/>
              <a:chOff x="1281171" y="3848236"/>
              <a:chExt cx="2407775" cy="2915483"/>
            </a:xfrm>
          </p:grpSpPr>
          <p:sp>
            <p:nvSpPr>
              <p:cNvPr id="72" name="平行四边形 71"/>
              <p:cNvSpPr/>
              <p:nvPr/>
            </p:nvSpPr>
            <p:spPr>
              <a:xfrm>
                <a:off x="1516923" y="3848236"/>
                <a:ext cx="2074127" cy="379142"/>
              </a:xfrm>
              <a:prstGeom prst="parallelogram">
                <a:avLst/>
              </a:prstGeom>
              <a:gradFill>
                <a:gsLst>
                  <a:gs pos="0">
                    <a:srgbClr val="E7D48D"/>
                  </a:gs>
                  <a:gs pos="100000">
                    <a:srgbClr val="121933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3" name="平行四边形 72"/>
              <p:cNvSpPr/>
              <p:nvPr/>
            </p:nvSpPr>
            <p:spPr>
              <a:xfrm>
                <a:off x="2411642" y="4227378"/>
                <a:ext cx="841196" cy="153767"/>
              </a:xfrm>
              <a:prstGeom prst="parallelogram">
                <a:avLst/>
              </a:prstGeom>
              <a:gradFill>
                <a:gsLst>
                  <a:gs pos="0">
                    <a:srgbClr val="047794"/>
                  </a:gs>
                  <a:gs pos="100000">
                    <a:srgbClr val="121933">
                      <a:alpha val="0"/>
                    </a:srgbClr>
                  </a:gs>
                </a:gsLst>
                <a:lin ang="18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502183" y="3868256"/>
                <a:ext cx="2186763" cy="766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生产完全可用，稳定兼容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迅速</a:t>
                </a:r>
                <a:endParaRPr kumimoji="1" lang="zh-CN" altLang="en-US" sz="1600" b="1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5" name="TextBox 9"/>
              <p:cNvSpPr txBox="1"/>
              <p:nvPr/>
            </p:nvSpPr>
            <p:spPr>
              <a:xfrm>
                <a:off x="1281171" y="4521425"/>
                <a:ext cx="2185929" cy="2242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defTabSz="457200">
                  <a:lnSpc>
                    <a:spcPct val="13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  <a:latin typeface="Source Han Sans CN Normal" panose="020B0400000000000000" pitchFamily="34" charset="-128"/>
                    <a:ea typeface="Source Han Sans CN Normal" panose="020B0400000000000000" pitchFamily="34" charset="-128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进一步提高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paimon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稳定性，包括内存使用控制，功能迭代测试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等</a:t>
                </a:r>
                <a:endParaRPr lang="zh-CN" altLang="en-US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 rot="0">
            <a:off x="9423400" y="1876425"/>
            <a:ext cx="1760220" cy="4217747"/>
            <a:chOff x="8808720" y="1129544"/>
            <a:chExt cx="2311864" cy="5540770"/>
          </a:xfrm>
        </p:grpSpPr>
        <p:sp>
          <p:nvSpPr>
            <p:cNvPr id="77" name="Oval 1"/>
            <p:cNvSpPr/>
            <p:nvPr/>
          </p:nvSpPr>
          <p:spPr>
            <a:xfrm>
              <a:off x="9373274" y="1694098"/>
              <a:ext cx="1058429" cy="1058429"/>
            </a:xfrm>
            <a:prstGeom prst="ellipse">
              <a:avLst/>
            </a:prstGeom>
            <a:gradFill flip="none" rotWithShape="1">
              <a:gsLst>
                <a:gs pos="0">
                  <a:srgbClr val="E7D48D"/>
                </a:gs>
                <a:gs pos="100000">
                  <a:srgbClr val="121933"/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  <a:alpha val="10000"/>
                </a:schemeClr>
              </a:solidFill>
            </a:ln>
            <a:effectLst>
              <a:outerShdw blurRad="520700" dist="457200" dir="6660000" sx="93000" sy="9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78" name="Oval 3"/>
            <p:cNvSpPr/>
            <p:nvPr/>
          </p:nvSpPr>
          <p:spPr>
            <a:xfrm>
              <a:off x="9103924" y="1424748"/>
              <a:ext cx="1597128" cy="1597128"/>
            </a:xfrm>
            <a:prstGeom prst="ellipse">
              <a:avLst/>
            </a:prstGeom>
            <a:noFill/>
            <a:ln>
              <a:solidFill>
                <a:srgbClr val="F0E4B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79" name="Oval 4"/>
            <p:cNvSpPr/>
            <p:nvPr/>
          </p:nvSpPr>
          <p:spPr>
            <a:xfrm>
              <a:off x="8808720" y="1129544"/>
              <a:ext cx="2187536" cy="2187536"/>
            </a:xfrm>
            <a:prstGeom prst="ellipse">
              <a:avLst/>
            </a:prstGeom>
            <a:noFill/>
            <a:ln>
              <a:solidFill>
                <a:srgbClr val="D9C485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80" name="Freeform 30"/>
            <p:cNvSpPr>
              <a:spLocks noEditPoints="1"/>
            </p:cNvSpPr>
            <p:nvPr/>
          </p:nvSpPr>
          <p:spPr bwMode="auto">
            <a:xfrm>
              <a:off x="9665815" y="2038885"/>
              <a:ext cx="473346" cy="368854"/>
            </a:xfrm>
            <a:custGeom>
              <a:avLst/>
              <a:gdLst>
                <a:gd name="T0" fmla="*/ 6 w 216"/>
                <a:gd name="T1" fmla="*/ 152 h 168"/>
                <a:gd name="T2" fmla="*/ 62 w 216"/>
                <a:gd name="T3" fmla="*/ 152 h 168"/>
                <a:gd name="T4" fmla="*/ 71 w 216"/>
                <a:gd name="T5" fmla="*/ 168 h 168"/>
                <a:gd name="T6" fmla="*/ 140 w 216"/>
                <a:gd name="T7" fmla="*/ 168 h 168"/>
                <a:gd name="T8" fmla="*/ 216 w 216"/>
                <a:gd name="T9" fmla="*/ 161 h 168"/>
                <a:gd name="T10" fmla="*/ 166 w 216"/>
                <a:gd name="T11" fmla="*/ 114 h 168"/>
                <a:gd name="T12" fmla="*/ 170 w 216"/>
                <a:gd name="T13" fmla="*/ 83 h 168"/>
                <a:gd name="T14" fmla="*/ 176 w 216"/>
                <a:gd name="T15" fmla="*/ 55 h 168"/>
                <a:gd name="T16" fmla="*/ 144 w 216"/>
                <a:gd name="T17" fmla="*/ 0 h 168"/>
                <a:gd name="T18" fmla="*/ 102 w 216"/>
                <a:gd name="T19" fmla="*/ 37 h 168"/>
                <a:gd name="T20" fmla="*/ 103 w 216"/>
                <a:gd name="T21" fmla="*/ 68 h 168"/>
                <a:gd name="T22" fmla="*/ 117 w 216"/>
                <a:gd name="T23" fmla="*/ 109 h 168"/>
                <a:gd name="T24" fmla="*/ 82 w 216"/>
                <a:gd name="T25" fmla="*/ 108 h 168"/>
                <a:gd name="T26" fmla="*/ 86 w 216"/>
                <a:gd name="T27" fmla="*/ 84 h 168"/>
                <a:gd name="T28" fmla="*/ 91 w 216"/>
                <a:gd name="T29" fmla="*/ 60 h 168"/>
                <a:gd name="T30" fmla="*/ 64 w 216"/>
                <a:gd name="T31" fmla="*/ 16 h 168"/>
                <a:gd name="T32" fmla="*/ 31 w 216"/>
                <a:gd name="T33" fmla="*/ 46 h 168"/>
                <a:gd name="T34" fmla="*/ 31 w 216"/>
                <a:gd name="T35" fmla="*/ 71 h 168"/>
                <a:gd name="T36" fmla="*/ 42 w 216"/>
                <a:gd name="T37" fmla="*/ 104 h 168"/>
                <a:gd name="T38" fmla="*/ 0 w 216"/>
                <a:gd name="T39" fmla="*/ 130 h 168"/>
                <a:gd name="T40" fmla="*/ 118 w 216"/>
                <a:gd name="T41" fmla="*/ 121 h 168"/>
                <a:gd name="T42" fmla="*/ 117 w 216"/>
                <a:gd name="T43" fmla="*/ 82 h 168"/>
                <a:gd name="T44" fmla="*/ 111 w 216"/>
                <a:gd name="T45" fmla="*/ 67 h 168"/>
                <a:gd name="T46" fmla="*/ 111 w 216"/>
                <a:gd name="T47" fmla="*/ 58 h 168"/>
                <a:gd name="T48" fmla="*/ 111 w 216"/>
                <a:gd name="T49" fmla="*/ 56 h 168"/>
                <a:gd name="T50" fmla="*/ 136 w 216"/>
                <a:gd name="T51" fmla="*/ 8 h 168"/>
                <a:gd name="T52" fmla="*/ 170 w 216"/>
                <a:gd name="T53" fmla="*/ 35 h 168"/>
                <a:gd name="T54" fmla="*/ 169 w 216"/>
                <a:gd name="T55" fmla="*/ 57 h 168"/>
                <a:gd name="T56" fmla="*/ 164 w 216"/>
                <a:gd name="T57" fmla="*/ 78 h 168"/>
                <a:gd name="T58" fmla="*/ 159 w 216"/>
                <a:gd name="T59" fmla="*/ 95 h 168"/>
                <a:gd name="T60" fmla="*/ 205 w 216"/>
                <a:gd name="T61" fmla="*/ 136 h 168"/>
                <a:gd name="T62" fmla="*/ 149 w 216"/>
                <a:gd name="T63" fmla="*/ 160 h 168"/>
                <a:gd name="T64" fmla="*/ 130 w 216"/>
                <a:gd name="T65" fmla="*/ 160 h 168"/>
                <a:gd name="T66" fmla="*/ 8 w 216"/>
                <a:gd name="T67" fmla="*/ 130 h 168"/>
                <a:gd name="T68" fmla="*/ 50 w 216"/>
                <a:gd name="T69" fmla="*/ 104 h 168"/>
                <a:gd name="T70" fmla="*/ 44 w 216"/>
                <a:gd name="T71" fmla="*/ 80 h 168"/>
                <a:gd name="T72" fmla="*/ 39 w 216"/>
                <a:gd name="T73" fmla="*/ 64 h 168"/>
                <a:gd name="T74" fmla="*/ 39 w 216"/>
                <a:gd name="T75" fmla="*/ 63 h 168"/>
                <a:gd name="T76" fmla="*/ 38 w 216"/>
                <a:gd name="T77" fmla="*/ 45 h 168"/>
                <a:gd name="T78" fmla="*/ 64 w 216"/>
                <a:gd name="T79" fmla="*/ 24 h 168"/>
                <a:gd name="T80" fmla="*/ 83 w 216"/>
                <a:gd name="T81" fmla="*/ 62 h 168"/>
                <a:gd name="T82" fmla="*/ 83 w 216"/>
                <a:gd name="T83" fmla="*/ 64 h 168"/>
                <a:gd name="T84" fmla="*/ 78 w 216"/>
                <a:gd name="T85" fmla="*/ 80 h 168"/>
                <a:gd name="T86" fmla="*/ 73 w 216"/>
                <a:gd name="T87" fmla="*/ 104 h 168"/>
                <a:gd name="T88" fmla="*/ 73 w 216"/>
                <a:gd name="T89" fmla="*/ 128 h 168"/>
                <a:gd name="T90" fmla="*/ 62 w 216"/>
                <a:gd name="T91" fmla="*/ 144 h 168"/>
                <a:gd name="T92" fmla="*/ 8 w 216"/>
                <a:gd name="T93" fmla="*/ 14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168">
                  <a:moveTo>
                    <a:pt x="0" y="130"/>
                  </a:moveTo>
                  <a:cubicBezTo>
                    <a:pt x="0" y="133"/>
                    <a:pt x="0" y="144"/>
                    <a:pt x="0" y="146"/>
                  </a:cubicBezTo>
                  <a:cubicBezTo>
                    <a:pt x="0" y="148"/>
                    <a:pt x="1" y="152"/>
                    <a:pt x="6" y="152"/>
                  </a:cubicBezTo>
                  <a:cubicBezTo>
                    <a:pt x="10" y="152"/>
                    <a:pt x="40" y="152"/>
                    <a:pt x="54" y="152"/>
                  </a:cubicBezTo>
                  <a:cubicBezTo>
                    <a:pt x="58" y="152"/>
                    <a:pt x="60" y="152"/>
                    <a:pt x="60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4" y="152"/>
                  </a:cubicBezTo>
                  <a:cubicBezTo>
                    <a:pt x="64" y="156"/>
                    <a:pt x="64" y="159"/>
                    <a:pt x="64" y="161"/>
                  </a:cubicBezTo>
                  <a:cubicBezTo>
                    <a:pt x="64" y="164"/>
                    <a:pt x="65" y="168"/>
                    <a:pt x="71" y="168"/>
                  </a:cubicBezTo>
                  <a:cubicBezTo>
                    <a:pt x="76" y="168"/>
                    <a:pt x="113" y="168"/>
                    <a:pt x="130" y="168"/>
                  </a:cubicBezTo>
                  <a:cubicBezTo>
                    <a:pt x="136" y="168"/>
                    <a:pt x="139" y="168"/>
                    <a:pt x="139" y="168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40" y="168"/>
                    <a:pt x="144" y="168"/>
                    <a:pt x="149" y="168"/>
                  </a:cubicBezTo>
                  <a:cubicBezTo>
                    <a:pt x="166" y="168"/>
                    <a:pt x="203" y="168"/>
                    <a:pt x="208" y="168"/>
                  </a:cubicBezTo>
                  <a:cubicBezTo>
                    <a:pt x="214" y="168"/>
                    <a:pt x="216" y="164"/>
                    <a:pt x="216" y="161"/>
                  </a:cubicBezTo>
                  <a:cubicBezTo>
                    <a:pt x="216" y="158"/>
                    <a:pt x="216" y="145"/>
                    <a:pt x="216" y="141"/>
                  </a:cubicBezTo>
                  <a:cubicBezTo>
                    <a:pt x="216" y="136"/>
                    <a:pt x="214" y="132"/>
                    <a:pt x="208" y="129"/>
                  </a:cubicBezTo>
                  <a:cubicBezTo>
                    <a:pt x="200" y="125"/>
                    <a:pt x="179" y="118"/>
                    <a:pt x="166" y="114"/>
                  </a:cubicBezTo>
                  <a:cubicBezTo>
                    <a:pt x="165" y="114"/>
                    <a:pt x="164" y="114"/>
                    <a:pt x="164" y="109"/>
                  </a:cubicBezTo>
                  <a:cubicBezTo>
                    <a:pt x="164" y="104"/>
                    <a:pt x="165" y="101"/>
                    <a:pt x="166" y="98"/>
                  </a:cubicBezTo>
                  <a:cubicBezTo>
                    <a:pt x="168" y="95"/>
                    <a:pt x="170" y="89"/>
                    <a:pt x="170" y="83"/>
                  </a:cubicBezTo>
                  <a:cubicBezTo>
                    <a:pt x="172" y="81"/>
                    <a:pt x="175" y="77"/>
                    <a:pt x="177" y="68"/>
                  </a:cubicBezTo>
                  <a:cubicBezTo>
                    <a:pt x="178" y="61"/>
                    <a:pt x="178" y="58"/>
                    <a:pt x="177" y="56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6" y="53"/>
                    <a:pt x="176" y="44"/>
                    <a:pt x="178" y="37"/>
                  </a:cubicBezTo>
                  <a:cubicBezTo>
                    <a:pt x="179" y="32"/>
                    <a:pt x="177" y="22"/>
                    <a:pt x="171" y="13"/>
                  </a:cubicBezTo>
                  <a:cubicBezTo>
                    <a:pt x="167" y="8"/>
                    <a:pt x="159" y="1"/>
                    <a:pt x="144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21" y="1"/>
                    <a:pt x="113" y="8"/>
                    <a:pt x="109" y="13"/>
                  </a:cubicBezTo>
                  <a:cubicBezTo>
                    <a:pt x="102" y="22"/>
                    <a:pt x="101" y="32"/>
                    <a:pt x="102" y="37"/>
                  </a:cubicBezTo>
                  <a:cubicBezTo>
                    <a:pt x="103" y="44"/>
                    <a:pt x="104" y="53"/>
                    <a:pt x="103" y="55"/>
                  </a:cubicBezTo>
                  <a:cubicBezTo>
                    <a:pt x="103" y="55"/>
                    <a:pt x="103" y="55"/>
                    <a:pt x="103" y="56"/>
                  </a:cubicBezTo>
                  <a:cubicBezTo>
                    <a:pt x="102" y="58"/>
                    <a:pt x="101" y="61"/>
                    <a:pt x="103" y="68"/>
                  </a:cubicBezTo>
                  <a:cubicBezTo>
                    <a:pt x="105" y="77"/>
                    <a:pt x="107" y="81"/>
                    <a:pt x="109" y="83"/>
                  </a:cubicBezTo>
                  <a:cubicBezTo>
                    <a:pt x="110" y="89"/>
                    <a:pt x="112" y="95"/>
                    <a:pt x="113" y="98"/>
                  </a:cubicBezTo>
                  <a:cubicBezTo>
                    <a:pt x="115" y="101"/>
                    <a:pt x="117" y="105"/>
                    <a:pt x="117" y="109"/>
                  </a:cubicBezTo>
                  <a:cubicBezTo>
                    <a:pt x="117" y="113"/>
                    <a:pt x="116" y="113"/>
                    <a:pt x="115" y="114"/>
                  </a:cubicBezTo>
                  <a:cubicBezTo>
                    <a:pt x="113" y="115"/>
                    <a:pt x="109" y="116"/>
                    <a:pt x="106" y="117"/>
                  </a:cubicBezTo>
                  <a:cubicBezTo>
                    <a:pt x="99" y="114"/>
                    <a:pt x="89" y="110"/>
                    <a:pt x="82" y="108"/>
                  </a:cubicBezTo>
                  <a:cubicBezTo>
                    <a:pt x="81" y="108"/>
                    <a:pt x="81" y="108"/>
                    <a:pt x="81" y="104"/>
                  </a:cubicBezTo>
                  <a:cubicBezTo>
                    <a:pt x="81" y="100"/>
                    <a:pt x="81" y="98"/>
                    <a:pt x="82" y="96"/>
                  </a:cubicBezTo>
                  <a:cubicBezTo>
                    <a:pt x="84" y="93"/>
                    <a:pt x="85" y="88"/>
                    <a:pt x="86" y="84"/>
                  </a:cubicBezTo>
                  <a:cubicBezTo>
                    <a:pt x="87" y="82"/>
                    <a:pt x="90" y="78"/>
                    <a:pt x="91" y="71"/>
                  </a:cubicBezTo>
                  <a:cubicBezTo>
                    <a:pt x="92" y="65"/>
                    <a:pt x="92" y="63"/>
                    <a:pt x="91" y="61"/>
                  </a:cubicBezTo>
                  <a:cubicBezTo>
                    <a:pt x="91" y="61"/>
                    <a:pt x="91" y="61"/>
                    <a:pt x="91" y="60"/>
                  </a:cubicBezTo>
                  <a:cubicBezTo>
                    <a:pt x="90" y="59"/>
                    <a:pt x="91" y="52"/>
                    <a:pt x="92" y="46"/>
                  </a:cubicBezTo>
                  <a:cubicBezTo>
                    <a:pt x="92" y="42"/>
                    <a:pt x="92" y="34"/>
                    <a:pt x="86" y="27"/>
                  </a:cubicBezTo>
                  <a:cubicBezTo>
                    <a:pt x="83" y="22"/>
                    <a:pt x="76" y="17"/>
                    <a:pt x="64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6" y="17"/>
                    <a:pt x="40" y="22"/>
                    <a:pt x="36" y="27"/>
                  </a:cubicBezTo>
                  <a:cubicBezTo>
                    <a:pt x="31" y="34"/>
                    <a:pt x="30" y="42"/>
                    <a:pt x="31" y="46"/>
                  </a:cubicBezTo>
                  <a:cubicBezTo>
                    <a:pt x="32" y="52"/>
                    <a:pt x="32" y="59"/>
                    <a:pt x="32" y="60"/>
                  </a:cubicBezTo>
                  <a:cubicBezTo>
                    <a:pt x="32" y="61"/>
                    <a:pt x="32" y="61"/>
                    <a:pt x="31" y="61"/>
                  </a:cubicBezTo>
                  <a:cubicBezTo>
                    <a:pt x="31" y="63"/>
                    <a:pt x="30" y="65"/>
                    <a:pt x="31" y="71"/>
                  </a:cubicBezTo>
                  <a:cubicBezTo>
                    <a:pt x="33" y="78"/>
                    <a:pt x="35" y="82"/>
                    <a:pt x="36" y="84"/>
                  </a:cubicBezTo>
                  <a:cubicBezTo>
                    <a:pt x="37" y="88"/>
                    <a:pt x="38" y="93"/>
                    <a:pt x="40" y="96"/>
                  </a:cubicBezTo>
                  <a:cubicBezTo>
                    <a:pt x="41" y="98"/>
                    <a:pt x="42" y="101"/>
                    <a:pt x="42" y="104"/>
                  </a:cubicBezTo>
                  <a:cubicBezTo>
                    <a:pt x="42" y="108"/>
                    <a:pt x="42" y="108"/>
                    <a:pt x="41" y="108"/>
                  </a:cubicBezTo>
                  <a:cubicBezTo>
                    <a:pt x="31" y="111"/>
                    <a:pt x="14" y="117"/>
                    <a:pt x="7" y="120"/>
                  </a:cubicBezTo>
                  <a:cubicBezTo>
                    <a:pt x="2" y="122"/>
                    <a:pt x="0" y="126"/>
                    <a:pt x="0" y="130"/>
                  </a:cubicBezTo>
                  <a:close/>
                  <a:moveTo>
                    <a:pt x="72" y="141"/>
                  </a:moveTo>
                  <a:cubicBezTo>
                    <a:pt x="72" y="139"/>
                    <a:pt x="73" y="137"/>
                    <a:pt x="76" y="136"/>
                  </a:cubicBezTo>
                  <a:cubicBezTo>
                    <a:pt x="84" y="132"/>
                    <a:pt x="105" y="125"/>
                    <a:pt x="118" y="121"/>
                  </a:cubicBezTo>
                  <a:cubicBezTo>
                    <a:pt x="125" y="119"/>
                    <a:pt x="125" y="113"/>
                    <a:pt x="125" y="109"/>
                  </a:cubicBezTo>
                  <a:cubicBezTo>
                    <a:pt x="125" y="103"/>
                    <a:pt x="123" y="99"/>
                    <a:pt x="121" y="95"/>
                  </a:cubicBezTo>
                  <a:cubicBezTo>
                    <a:pt x="119" y="92"/>
                    <a:pt x="118" y="87"/>
                    <a:pt x="117" y="82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4" y="77"/>
                    <a:pt x="112" y="74"/>
                    <a:pt x="111" y="67"/>
                  </a:cubicBezTo>
                  <a:cubicBezTo>
                    <a:pt x="110" y="61"/>
                    <a:pt x="110" y="60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58"/>
                    <a:pt x="111" y="57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2" y="53"/>
                    <a:pt x="111" y="42"/>
                    <a:pt x="110" y="35"/>
                  </a:cubicBezTo>
                  <a:cubicBezTo>
                    <a:pt x="109" y="33"/>
                    <a:pt x="110" y="25"/>
                    <a:pt x="115" y="18"/>
                  </a:cubicBezTo>
                  <a:cubicBezTo>
                    <a:pt x="120" y="12"/>
                    <a:pt x="127" y="9"/>
                    <a:pt x="136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55" y="9"/>
                    <a:pt x="161" y="14"/>
                    <a:pt x="165" y="18"/>
                  </a:cubicBezTo>
                  <a:cubicBezTo>
                    <a:pt x="170" y="25"/>
                    <a:pt x="170" y="33"/>
                    <a:pt x="170" y="35"/>
                  </a:cubicBezTo>
                  <a:cubicBezTo>
                    <a:pt x="169" y="41"/>
                    <a:pt x="168" y="53"/>
                    <a:pt x="168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8"/>
                    <a:pt x="169" y="58"/>
                  </a:cubicBezTo>
                  <a:cubicBezTo>
                    <a:pt x="170" y="60"/>
                    <a:pt x="170" y="61"/>
                    <a:pt x="169" y="67"/>
                  </a:cubicBezTo>
                  <a:cubicBezTo>
                    <a:pt x="167" y="74"/>
                    <a:pt x="165" y="77"/>
                    <a:pt x="164" y="78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2" y="87"/>
                    <a:pt x="160" y="92"/>
                    <a:pt x="159" y="95"/>
                  </a:cubicBezTo>
                  <a:cubicBezTo>
                    <a:pt x="157" y="98"/>
                    <a:pt x="156" y="103"/>
                    <a:pt x="156" y="109"/>
                  </a:cubicBezTo>
                  <a:cubicBezTo>
                    <a:pt x="156" y="113"/>
                    <a:pt x="156" y="119"/>
                    <a:pt x="163" y="122"/>
                  </a:cubicBezTo>
                  <a:cubicBezTo>
                    <a:pt x="176" y="125"/>
                    <a:pt x="197" y="133"/>
                    <a:pt x="205" y="136"/>
                  </a:cubicBezTo>
                  <a:cubicBezTo>
                    <a:pt x="207" y="137"/>
                    <a:pt x="208" y="138"/>
                    <a:pt x="208" y="14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72" y="160"/>
                    <a:pt x="72" y="160"/>
                    <a:pt x="72" y="160"/>
                  </a:cubicBezTo>
                  <a:lnTo>
                    <a:pt x="72" y="141"/>
                  </a:lnTo>
                  <a:close/>
                  <a:moveTo>
                    <a:pt x="8" y="130"/>
                  </a:moveTo>
                  <a:cubicBezTo>
                    <a:pt x="8" y="130"/>
                    <a:pt x="8" y="128"/>
                    <a:pt x="10" y="127"/>
                  </a:cubicBezTo>
                  <a:cubicBezTo>
                    <a:pt x="17" y="125"/>
                    <a:pt x="34" y="119"/>
                    <a:pt x="44" y="116"/>
                  </a:cubicBezTo>
                  <a:cubicBezTo>
                    <a:pt x="50" y="114"/>
                    <a:pt x="50" y="108"/>
                    <a:pt x="50" y="104"/>
                  </a:cubicBezTo>
                  <a:cubicBezTo>
                    <a:pt x="50" y="100"/>
                    <a:pt x="49" y="95"/>
                    <a:pt x="47" y="92"/>
                  </a:cubicBezTo>
                  <a:cubicBezTo>
                    <a:pt x="46" y="90"/>
                    <a:pt x="45" y="86"/>
                    <a:pt x="44" y="83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78"/>
                    <a:pt x="40" y="76"/>
                    <a:pt x="39" y="70"/>
                  </a:cubicBezTo>
                  <a:cubicBezTo>
                    <a:pt x="38" y="66"/>
                    <a:pt x="39" y="65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58"/>
                    <a:pt x="39" y="49"/>
                    <a:pt x="38" y="45"/>
                  </a:cubicBezTo>
                  <a:cubicBezTo>
                    <a:pt x="38" y="43"/>
                    <a:pt x="39" y="37"/>
                    <a:pt x="42" y="32"/>
                  </a:cubicBezTo>
                  <a:cubicBezTo>
                    <a:pt x="46" y="27"/>
                    <a:pt x="51" y="25"/>
                    <a:pt x="58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73" y="25"/>
                    <a:pt x="77" y="29"/>
                    <a:pt x="80" y="32"/>
                  </a:cubicBezTo>
                  <a:cubicBezTo>
                    <a:pt x="84" y="37"/>
                    <a:pt x="84" y="43"/>
                    <a:pt x="84" y="45"/>
                  </a:cubicBezTo>
                  <a:cubicBezTo>
                    <a:pt x="83" y="49"/>
                    <a:pt x="82" y="59"/>
                    <a:pt x="83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3"/>
                    <a:pt x="83" y="64"/>
                    <a:pt x="83" y="64"/>
                  </a:cubicBezTo>
                  <a:cubicBezTo>
                    <a:pt x="84" y="65"/>
                    <a:pt x="84" y="66"/>
                    <a:pt x="83" y="70"/>
                  </a:cubicBezTo>
                  <a:cubicBezTo>
                    <a:pt x="82" y="76"/>
                    <a:pt x="80" y="78"/>
                    <a:pt x="80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6"/>
                    <a:pt x="76" y="90"/>
                    <a:pt x="75" y="92"/>
                  </a:cubicBezTo>
                  <a:cubicBezTo>
                    <a:pt x="74" y="95"/>
                    <a:pt x="73" y="99"/>
                    <a:pt x="73" y="104"/>
                  </a:cubicBezTo>
                  <a:cubicBezTo>
                    <a:pt x="73" y="108"/>
                    <a:pt x="73" y="114"/>
                    <a:pt x="80" y="116"/>
                  </a:cubicBezTo>
                  <a:cubicBezTo>
                    <a:pt x="84" y="117"/>
                    <a:pt x="89" y="119"/>
                    <a:pt x="94" y="121"/>
                  </a:cubicBezTo>
                  <a:cubicBezTo>
                    <a:pt x="86" y="124"/>
                    <a:pt x="77" y="126"/>
                    <a:pt x="73" y="128"/>
                  </a:cubicBezTo>
                  <a:cubicBezTo>
                    <a:pt x="67" y="131"/>
                    <a:pt x="64" y="136"/>
                    <a:pt x="64" y="141"/>
                  </a:cubicBezTo>
                  <a:cubicBezTo>
                    <a:pt x="64" y="142"/>
                    <a:pt x="64" y="143"/>
                    <a:pt x="64" y="144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8" y="144"/>
                    <a:pt x="8" y="144"/>
                    <a:pt x="8" y="144"/>
                  </a:cubicBezTo>
                  <a:lnTo>
                    <a:pt x="8" y="1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endParaRPr lang="en-US" sz="1335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81" name="Oval 2"/>
            <p:cNvSpPr/>
            <p:nvPr/>
          </p:nvSpPr>
          <p:spPr>
            <a:xfrm>
              <a:off x="9852399" y="3284771"/>
              <a:ext cx="100178" cy="100178"/>
            </a:xfrm>
            <a:prstGeom prst="ellipse">
              <a:avLst/>
            </a:prstGeom>
            <a:solidFill>
              <a:srgbClr val="047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grpSp>
          <p:nvGrpSpPr>
            <p:cNvPr id="82" name="组合 81" descr="e7d195523061f1c0d318120d6aeaf1b6ccceb6ba3da59c0775C5DE19DDDEBC09ED96DBD9900D9848D623ECAD1D4904B78047D0015C22C8BE97228BE8B5BFF08FE7A3AE04126DA07312A96C0F69F9BAB782163B5A5115918E489AD6670613DE8D78C74CA298C69F7009F72E82688C84BEBCB81B6A34152D50FD34420E38D33283296165836B0374C9"/>
            <p:cNvGrpSpPr/>
            <p:nvPr/>
          </p:nvGrpSpPr>
          <p:grpSpPr>
            <a:xfrm>
              <a:off x="8935806" y="3754750"/>
              <a:ext cx="2184778" cy="2915564"/>
              <a:chOff x="1406272" y="3848236"/>
              <a:chExt cx="2184778" cy="2915564"/>
            </a:xfrm>
          </p:grpSpPr>
          <p:sp>
            <p:nvSpPr>
              <p:cNvPr id="83" name="平行四边形 82"/>
              <p:cNvSpPr/>
              <p:nvPr/>
            </p:nvSpPr>
            <p:spPr>
              <a:xfrm>
                <a:off x="1516923" y="3848236"/>
                <a:ext cx="2074127" cy="379142"/>
              </a:xfrm>
              <a:prstGeom prst="parallelogram">
                <a:avLst/>
              </a:prstGeom>
              <a:gradFill>
                <a:gsLst>
                  <a:gs pos="0">
                    <a:srgbClr val="E7D48D"/>
                  </a:gs>
                  <a:gs pos="100000">
                    <a:srgbClr val="121933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84" name="平行四边形 83"/>
              <p:cNvSpPr/>
              <p:nvPr/>
            </p:nvSpPr>
            <p:spPr>
              <a:xfrm>
                <a:off x="2411642" y="4227378"/>
                <a:ext cx="841196" cy="153767"/>
              </a:xfrm>
              <a:prstGeom prst="parallelogram">
                <a:avLst/>
              </a:prstGeom>
              <a:gradFill>
                <a:gsLst>
                  <a:gs pos="0">
                    <a:srgbClr val="047794"/>
                  </a:gs>
                  <a:gs pos="100000">
                    <a:srgbClr val="121933">
                      <a:alpha val="0"/>
                    </a:srgbClr>
                  </a:gs>
                </a:gsLst>
                <a:lin ang="18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1502183" y="3868256"/>
                <a:ext cx="1934059" cy="44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成为性能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标杆</a:t>
                </a:r>
                <a:endParaRPr kumimoji="1" lang="zh-CN" altLang="en-US" sz="1600" b="1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86" name="TextBox 9"/>
              <p:cNvSpPr txBox="1"/>
              <p:nvPr/>
            </p:nvSpPr>
            <p:spPr>
              <a:xfrm>
                <a:off x="1406272" y="4521506"/>
                <a:ext cx="1933364" cy="2242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defTabSz="457200">
                  <a:lnSpc>
                    <a:spcPct val="13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  <a:latin typeface="Source Han Sans CN Normal" panose="020B0400000000000000" pitchFamily="34" charset="-128"/>
                    <a:ea typeface="Source Han Sans CN Normal" panose="020B0400000000000000" pitchFamily="34" charset="-128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进一步增强和其他社区的合作，将针对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paimon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的读写优化发挥到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极致</a:t>
                </a:r>
                <a:endParaRPr lang="zh-CN" altLang="en-US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 rot="0">
            <a:off x="6618605" y="1876425"/>
            <a:ext cx="1760220" cy="3571317"/>
            <a:chOff x="8808720" y="1129544"/>
            <a:chExt cx="2311864" cy="4691568"/>
          </a:xfrm>
        </p:grpSpPr>
        <p:sp>
          <p:nvSpPr>
            <p:cNvPr id="88" name="Oval 1"/>
            <p:cNvSpPr/>
            <p:nvPr/>
          </p:nvSpPr>
          <p:spPr>
            <a:xfrm>
              <a:off x="9373274" y="1694098"/>
              <a:ext cx="1058429" cy="1058429"/>
            </a:xfrm>
            <a:prstGeom prst="ellipse">
              <a:avLst/>
            </a:prstGeom>
            <a:gradFill flip="none" rotWithShape="1">
              <a:gsLst>
                <a:gs pos="0">
                  <a:srgbClr val="E7D48D"/>
                </a:gs>
                <a:gs pos="100000">
                  <a:srgbClr val="121933"/>
                </a:gs>
              </a:gsLst>
              <a:lin ang="2700000" scaled="1"/>
              <a:tileRect/>
            </a:gradFill>
            <a:ln>
              <a:solidFill>
                <a:schemeClr val="accent1">
                  <a:lumMod val="50000"/>
                  <a:alpha val="10000"/>
                </a:schemeClr>
              </a:solidFill>
            </a:ln>
            <a:effectLst>
              <a:outerShdw blurRad="520700" dist="457200" dir="6660000" sx="93000" sy="9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89" name="Oval 3"/>
            <p:cNvSpPr/>
            <p:nvPr/>
          </p:nvSpPr>
          <p:spPr>
            <a:xfrm>
              <a:off x="9103924" y="1424748"/>
              <a:ext cx="1597128" cy="1597128"/>
            </a:xfrm>
            <a:prstGeom prst="ellipse">
              <a:avLst/>
            </a:prstGeom>
            <a:noFill/>
            <a:ln>
              <a:solidFill>
                <a:srgbClr val="F0E4B7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90" name="Oval 4"/>
            <p:cNvSpPr/>
            <p:nvPr/>
          </p:nvSpPr>
          <p:spPr>
            <a:xfrm>
              <a:off x="8808720" y="1129544"/>
              <a:ext cx="2187536" cy="2187536"/>
            </a:xfrm>
            <a:prstGeom prst="ellipse">
              <a:avLst/>
            </a:prstGeom>
            <a:noFill/>
            <a:ln>
              <a:solidFill>
                <a:srgbClr val="D9C485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91" name="Freeform 30"/>
            <p:cNvSpPr>
              <a:spLocks noEditPoints="1"/>
            </p:cNvSpPr>
            <p:nvPr/>
          </p:nvSpPr>
          <p:spPr bwMode="auto">
            <a:xfrm>
              <a:off x="9665815" y="2038885"/>
              <a:ext cx="473346" cy="368854"/>
            </a:xfrm>
            <a:custGeom>
              <a:avLst/>
              <a:gdLst>
                <a:gd name="T0" fmla="*/ 6 w 216"/>
                <a:gd name="T1" fmla="*/ 152 h 168"/>
                <a:gd name="T2" fmla="*/ 62 w 216"/>
                <a:gd name="T3" fmla="*/ 152 h 168"/>
                <a:gd name="T4" fmla="*/ 71 w 216"/>
                <a:gd name="T5" fmla="*/ 168 h 168"/>
                <a:gd name="T6" fmla="*/ 140 w 216"/>
                <a:gd name="T7" fmla="*/ 168 h 168"/>
                <a:gd name="T8" fmla="*/ 216 w 216"/>
                <a:gd name="T9" fmla="*/ 161 h 168"/>
                <a:gd name="T10" fmla="*/ 166 w 216"/>
                <a:gd name="T11" fmla="*/ 114 h 168"/>
                <a:gd name="T12" fmla="*/ 170 w 216"/>
                <a:gd name="T13" fmla="*/ 83 h 168"/>
                <a:gd name="T14" fmla="*/ 176 w 216"/>
                <a:gd name="T15" fmla="*/ 55 h 168"/>
                <a:gd name="T16" fmla="*/ 144 w 216"/>
                <a:gd name="T17" fmla="*/ 0 h 168"/>
                <a:gd name="T18" fmla="*/ 102 w 216"/>
                <a:gd name="T19" fmla="*/ 37 h 168"/>
                <a:gd name="T20" fmla="*/ 103 w 216"/>
                <a:gd name="T21" fmla="*/ 68 h 168"/>
                <a:gd name="T22" fmla="*/ 117 w 216"/>
                <a:gd name="T23" fmla="*/ 109 h 168"/>
                <a:gd name="T24" fmla="*/ 82 w 216"/>
                <a:gd name="T25" fmla="*/ 108 h 168"/>
                <a:gd name="T26" fmla="*/ 86 w 216"/>
                <a:gd name="T27" fmla="*/ 84 h 168"/>
                <a:gd name="T28" fmla="*/ 91 w 216"/>
                <a:gd name="T29" fmla="*/ 60 h 168"/>
                <a:gd name="T30" fmla="*/ 64 w 216"/>
                <a:gd name="T31" fmla="*/ 16 h 168"/>
                <a:gd name="T32" fmla="*/ 31 w 216"/>
                <a:gd name="T33" fmla="*/ 46 h 168"/>
                <a:gd name="T34" fmla="*/ 31 w 216"/>
                <a:gd name="T35" fmla="*/ 71 h 168"/>
                <a:gd name="T36" fmla="*/ 42 w 216"/>
                <a:gd name="T37" fmla="*/ 104 h 168"/>
                <a:gd name="T38" fmla="*/ 0 w 216"/>
                <a:gd name="T39" fmla="*/ 130 h 168"/>
                <a:gd name="T40" fmla="*/ 118 w 216"/>
                <a:gd name="T41" fmla="*/ 121 h 168"/>
                <a:gd name="T42" fmla="*/ 117 w 216"/>
                <a:gd name="T43" fmla="*/ 82 h 168"/>
                <a:gd name="T44" fmla="*/ 111 w 216"/>
                <a:gd name="T45" fmla="*/ 67 h 168"/>
                <a:gd name="T46" fmla="*/ 111 w 216"/>
                <a:gd name="T47" fmla="*/ 58 h 168"/>
                <a:gd name="T48" fmla="*/ 111 w 216"/>
                <a:gd name="T49" fmla="*/ 56 h 168"/>
                <a:gd name="T50" fmla="*/ 136 w 216"/>
                <a:gd name="T51" fmla="*/ 8 h 168"/>
                <a:gd name="T52" fmla="*/ 170 w 216"/>
                <a:gd name="T53" fmla="*/ 35 h 168"/>
                <a:gd name="T54" fmla="*/ 169 w 216"/>
                <a:gd name="T55" fmla="*/ 57 h 168"/>
                <a:gd name="T56" fmla="*/ 164 w 216"/>
                <a:gd name="T57" fmla="*/ 78 h 168"/>
                <a:gd name="T58" fmla="*/ 159 w 216"/>
                <a:gd name="T59" fmla="*/ 95 h 168"/>
                <a:gd name="T60" fmla="*/ 205 w 216"/>
                <a:gd name="T61" fmla="*/ 136 h 168"/>
                <a:gd name="T62" fmla="*/ 149 w 216"/>
                <a:gd name="T63" fmla="*/ 160 h 168"/>
                <a:gd name="T64" fmla="*/ 130 w 216"/>
                <a:gd name="T65" fmla="*/ 160 h 168"/>
                <a:gd name="T66" fmla="*/ 8 w 216"/>
                <a:gd name="T67" fmla="*/ 130 h 168"/>
                <a:gd name="T68" fmla="*/ 50 w 216"/>
                <a:gd name="T69" fmla="*/ 104 h 168"/>
                <a:gd name="T70" fmla="*/ 44 w 216"/>
                <a:gd name="T71" fmla="*/ 80 h 168"/>
                <a:gd name="T72" fmla="*/ 39 w 216"/>
                <a:gd name="T73" fmla="*/ 64 h 168"/>
                <a:gd name="T74" fmla="*/ 39 w 216"/>
                <a:gd name="T75" fmla="*/ 63 h 168"/>
                <a:gd name="T76" fmla="*/ 38 w 216"/>
                <a:gd name="T77" fmla="*/ 45 h 168"/>
                <a:gd name="T78" fmla="*/ 64 w 216"/>
                <a:gd name="T79" fmla="*/ 24 h 168"/>
                <a:gd name="T80" fmla="*/ 83 w 216"/>
                <a:gd name="T81" fmla="*/ 62 h 168"/>
                <a:gd name="T82" fmla="*/ 83 w 216"/>
                <a:gd name="T83" fmla="*/ 64 h 168"/>
                <a:gd name="T84" fmla="*/ 78 w 216"/>
                <a:gd name="T85" fmla="*/ 80 h 168"/>
                <a:gd name="T86" fmla="*/ 73 w 216"/>
                <a:gd name="T87" fmla="*/ 104 h 168"/>
                <a:gd name="T88" fmla="*/ 73 w 216"/>
                <a:gd name="T89" fmla="*/ 128 h 168"/>
                <a:gd name="T90" fmla="*/ 62 w 216"/>
                <a:gd name="T91" fmla="*/ 144 h 168"/>
                <a:gd name="T92" fmla="*/ 8 w 216"/>
                <a:gd name="T93" fmla="*/ 14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168">
                  <a:moveTo>
                    <a:pt x="0" y="130"/>
                  </a:moveTo>
                  <a:cubicBezTo>
                    <a:pt x="0" y="133"/>
                    <a:pt x="0" y="144"/>
                    <a:pt x="0" y="146"/>
                  </a:cubicBezTo>
                  <a:cubicBezTo>
                    <a:pt x="0" y="148"/>
                    <a:pt x="1" y="152"/>
                    <a:pt x="6" y="152"/>
                  </a:cubicBezTo>
                  <a:cubicBezTo>
                    <a:pt x="10" y="152"/>
                    <a:pt x="40" y="152"/>
                    <a:pt x="54" y="152"/>
                  </a:cubicBezTo>
                  <a:cubicBezTo>
                    <a:pt x="58" y="152"/>
                    <a:pt x="60" y="152"/>
                    <a:pt x="60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4" y="152"/>
                  </a:cubicBezTo>
                  <a:cubicBezTo>
                    <a:pt x="64" y="156"/>
                    <a:pt x="64" y="159"/>
                    <a:pt x="64" y="161"/>
                  </a:cubicBezTo>
                  <a:cubicBezTo>
                    <a:pt x="64" y="164"/>
                    <a:pt x="65" y="168"/>
                    <a:pt x="71" y="168"/>
                  </a:cubicBezTo>
                  <a:cubicBezTo>
                    <a:pt x="76" y="168"/>
                    <a:pt x="113" y="168"/>
                    <a:pt x="130" y="168"/>
                  </a:cubicBezTo>
                  <a:cubicBezTo>
                    <a:pt x="136" y="168"/>
                    <a:pt x="139" y="168"/>
                    <a:pt x="139" y="168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40" y="168"/>
                    <a:pt x="144" y="168"/>
                    <a:pt x="149" y="168"/>
                  </a:cubicBezTo>
                  <a:cubicBezTo>
                    <a:pt x="166" y="168"/>
                    <a:pt x="203" y="168"/>
                    <a:pt x="208" y="168"/>
                  </a:cubicBezTo>
                  <a:cubicBezTo>
                    <a:pt x="214" y="168"/>
                    <a:pt x="216" y="164"/>
                    <a:pt x="216" y="161"/>
                  </a:cubicBezTo>
                  <a:cubicBezTo>
                    <a:pt x="216" y="158"/>
                    <a:pt x="216" y="145"/>
                    <a:pt x="216" y="141"/>
                  </a:cubicBezTo>
                  <a:cubicBezTo>
                    <a:pt x="216" y="136"/>
                    <a:pt x="214" y="132"/>
                    <a:pt x="208" y="129"/>
                  </a:cubicBezTo>
                  <a:cubicBezTo>
                    <a:pt x="200" y="125"/>
                    <a:pt x="179" y="118"/>
                    <a:pt x="166" y="114"/>
                  </a:cubicBezTo>
                  <a:cubicBezTo>
                    <a:pt x="165" y="114"/>
                    <a:pt x="164" y="114"/>
                    <a:pt x="164" y="109"/>
                  </a:cubicBezTo>
                  <a:cubicBezTo>
                    <a:pt x="164" y="104"/>
                    <a:pt x="165" y="101"/>
                    <a:pt x="166" y="98"/>
                  </a:cubicBezTo>
                  <a:cubicBezTo>
                    <a:pt x="168" y="95"/>
                    <a:pt x="170" y="89"/>
                    <a:pt x="170" y="83"/>
                  </a:cubicBezTo>
                  <a:cubicBezTo>
                    <a:pt x="172" y="81"/>
                    <a:pt x="175" y="77"/>
                    <a:pt x="177" y="68"/>
                  </a:cubicBezTo>
                  <a:cubicBezTo>
                    <a:pt x="178" y="61"/>
                    <a:pt x="178" y="58"/>
                    <a:pt x="177" y="56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6" y="53"/>
                    <a:pt x="176" y="44"/>
                    <a:pt x="178" y="37"/>
                  </a:cubicBezTo>
                  <a:cubicBezTo>
                    <a:pt x="179" y="32"/>
                    <a:pt x="177" y="22"/>
                    <a:pt x="171" y="13"/>
                  </a:cubicBezTo>
                  <a:cubicBezTo>
                    <a:pt x="167" y="8"/>
                    <a:pt x="159" y="1"/>
                    <a:pt x="144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21" y="1"/>
                    <a:pt x="113" y="8"/>
                    <a:pt x="109" y="13"/>
                  </a:cubicBezTo>
                  <a:cubicBezTo>
                    <a:pt x="102" y="22"/>
                    <a:pt x="101" y="32"/>
                    <a:pt x="102" y="37"/>
                  </a:cubicBezTo>
                  <a:cubicBezTo>
                    <a:pt x="103" y="44"/>
                    <a:pt x="104" y="53"/>
                    <a:pt x="103" y="55"/>
                  </a:cubicBezTo>
                  <a:cubicBezTo>
                    <a:pt x="103" y="55"/>
                    <a:pt x="103" y="55"/>
                    <a:pt x="103" y="56"/>
                  </a:cubicBezTo>
                  <a:cubicBezTo>
                    <a:pt x="102" y="58"/>
                    <a:pt x="101" y="61"/>
                    <a:pt x="103" y="68"/>
                  </a:cubicBezTo>
                  <a:cubicBezTo>
                    <a:pt x="105" y="77"/>
                    <a:pt x="107" y="81"/>
                    <a:pt x="109" y="83"/>
                  </a:cubicBezTo>
                  <a:cubicBezTo>
                    <a:pt x="110" y="89"/>
                    <a:pt x="112" y="95"/>
                    <a:pt x="113" y="98"/>
                  </a:cubicBezTo>
                  <a:cubicBezTo>
                    <a:pt x="115" y="101"/>
                    <a:pt x="117" y="105"/>
                    <a:pt x="117" y="109"/>
                  </a:cubicBezTo>
                  <a:cubicBezTo>
                    <a:pt x="117" y="113"/>
                    <a:pt x="116" y="113"/>
                    <a:pt x="115" y="114"/>
                  </a:cubicBezTo>
                  <a:cubicBezTo>
                    <a:pt x="113" y="115"/>
                    <a:pt x="109" y="116"/>
                    <a:pt x="106" y="117"/>
                  </a:cubicBezTo>
                  <a:cubicBezTo>
                    <a:pt x="99" y="114"/>
                    <a:pt x="89" y="110"/>
                    <a:pt x="82" y="108"/>
                  </a:cubicBezTo>
                  <a:cubicBezTo>
                    <a:pt x="81" y="108"/>
                    <a:pt x="81" y="108"/>
                    <a:pt x="81" y="104"/>
                  </a:cubicBezTo>
                  <a:cubicBezTo>
                    <a:pt x="81" y="100"/>
                    <a:pt x="81" y="98"/>
                    <a:pt x="82" y="96"/>
                  </a:cubicBezTo>
                  <a:cubicBezTo>
                    <a:pt x="84" y="93"/>
                    <a:pt x="85" y="88"/>
                    <a:pt x="86" y="84"/>
                  </a:cubicBezTo>
                  <a:cubicBezTo>
                    <a:pt x="87" y="82"/>
                    <a:pt x="90" y="78"/>
                    <a:pt x="91" y="71"/>
                  </a:cubicBezTo>
                  <a:cubicBezTo>
                    <a:pt x="92" y="65"/>
                    <a:pt x="92" y="63"/>
                    <a:pt x="91" y="61"/>
                  </a:cubicBezTo>
                  <a:cubicBezTo>
                    <a:pt x="91" y="61"/>
                    <a:pt x="91" y="61"/>
                    <a:pt x="91" y="60"/>
                  </a:cubicBezTo>
                  <a:cubicBezTo>
                    <a:pt x="90" y="59"/>
                    <a:pt x="91" y="52"/>
                    <a:pt x="92" y="46"/>
                  </a:cubicBezTo>
                  <a:cubicBezTo>
                    <a:pt x="92" y="42"/>
                    <a:pt x="92" y="34"/>
                    <a:pt x="86" y="27"/>
                  </a:cubicBezTo>
                  <a:cubicBezTo>
                    <a:pt x="83" y="22"/>
                    <a:pt x="76" y="17"/>
                    <a:pt x="64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6" y="17"/>
                    <a:pt x="40" y="22"/>
                    <a:pt x="36" y="27"/>
                  </a:cubicBezTo>
                  <a:cubicBezTo>
                    <a:pt x="31" y="34"/>
                    <a:pt x="30" y="42"/>
                    <a:pt x="31" y="46"/>
                  </a:cubicBezTo>
                  <a:cubicBezTo>
                    <a:pt x="32" y="52"/>
                    <a:pt x="32" y="59"/>
                    <a:pt x="32" y="60"/>
                  </a:cubicBezTo>
                  <a:cubicBezTo>
                    <a:pt x="32" y="61"/>
                    <a:pt x="32" y="61"/>
                    <a:pt x="31" y="61"/>
                  </a:cubicBezTo>
                  <a:cubicBezTo>
                    <a:pt x="31" y="63"/>
                    <a:pt x="30" y="65"/>
                    <a:pt x="31" y="71"/>
                  </a:cubicBezTo>
                  <a:cubicBezTo>
                    <a:pt x="33" y="78"/>
                    <a:pt x="35" y="82"/>
                    <a:pt x="36" y="84"/>
                  </a:cubicBezTo>
                  <a:cubicBezTo>
                    <a:pt x="37" y="88"/>
                    <a:pt x="38" y="93"/>
                    <a:pt x="40" y="96"/>
                  </a:cubicBezTo>
                  <a:cubicBezTo>
                    <a:pt x="41" y="98"/>
                    <a:pt x="42" y="101"/>
                    <a:pt x="42" y="104"/>
                  </a:cubicBezTo>
                  <a:cubicBezTo>
                    <a:pt x="42" y="108"/>
                    <a:pt x="42" y="108"/>
                    <a:pt x="41" y="108"/>
                  </a:cubicBezTo>
                  <a:cubicBezTo>
                    <a:pt x="31" y="111"/>
                    <a:pt x="14" y="117"/>
                    <a:pt x="7" y="120"/>
                  </a:cubicBezTo>
                  <a:cubicBezTo>
                    <a:pt x="2" y="122"/>
                    <a:pt x="0" y="126"/>
                    <a:pt x="0" y="130"/>
                  </a:cubicBezTo>
                  <a:close/>
                  <a:moveTo>
                    <a:pt x="72" y="141"/>
                  </a:moveTo>
                  <a:cubicBezTo>
                    <a:pt x="72" y="139"/>
                    <a:pt x="73" y="137"/>
                    <a:pt x="76" y="136"/>
                  </a:cubicBezTo>
                  <a:cubicBezTo>
                    <a:pt x="84" y="132"/>
                    <a:pt x="105" y="125"/>
                    <a:pt x="118" y="121"/>
                  </a:cubicBezTo>
                  <a:cubicBezTo>
                    <a:pt x="125" y="119"/>
                    <a:pt x="125" y="113"/>
                    <a:pt x="125" y="109"/>
                  </a:cubicBezTo>
                  <a:cubicBezTo>
                    <a:pt x="125" y="103"/>
                    <a:pt x="123" y="99"/>
                    <a:pt x="121" y="95"/>
                  </a:cubicBezTo>
                  <a:cubicBezTo>
                    <a:pt x="119" y="92"/>
                    <a:pt x="118" y="87"/>
                    <a:pt x="117" y="82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4" y="77"/>
                    <a:pt x="112" y="74"/>
                    <a:pt x="111" y="67"/>
                  </a:cubicBezTo>
                  <a:cubicBezTo>
                    <a:pt x="110" y="61"/>
                    <a:pt x="110" y="60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58"/>
                    <a:pt x="111" y="57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2" y="53"/>
                    <a:pt x="111" y="42"/>
                    <a:pt x="110" y="35"/>
                  </a:cubicBezTo>
                  <a:cubicBezTo>
                    <a:pt x="109" y="33"/>
                    <a:pt x="110" y="25"/>
                    <a:pt x="115" y="18"/>
                  </a:cubicBezTo>
                  <a:cubicBezTo>
                    <a:pt x="120" y="12"/>
                    <a:pt x="127" y="9"/>
                    <a:pt x="136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55" y="9"/>
                    <a:pt x="161" y="14"/>
                    <a:pt x="165" y="18"/>
                  </a:cubicBezTo>
                  <a:cubicBezTo>
                    <a:pt x="170" y="25"/>
                    <a:pt x="170" y="33"/>
                    <a:pt x="170" y="35"/>
                  </a:cubicBezTo>
                  <a:cubicBezTo>
                    <a:pt x="169" y="41"/>
                    <a:pt x="168" y="53"/>
                    <a:pt x="168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8"/>
                    <a:pt x="169" y="58"/>
                  </a:cubicBezTo>
                  <a:cubicBezTo>
                    <a:pt x="170" y="60"/>
                    <a:pt x="170" y="61"/>
                    <a:pt x="169" y="67"/>
                  </a:cubicBezTo>
                  <a:cubicBezTo>
                    <a:pt x="167" y="74"/>
                    <a:pt x="165" y="77"/>
                    <a:pt x="164" y="78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2" y="87"/>
                    <a:pt x="160" y="92"/>
                    <a:pt x="159" y="95"/>
                  </a:cubicBezTo>
                  <a:cubicBezTo>
                    <a:pt x="157" y="98"/>
                    <a:pt x="156" y="103"/>
                    <a:pt x="156" y="109"/>
                  </a:cubicBezTo>
                  <a:cubicBezTo>
                    <a:pt x="156" y="113"/>
                    <a:pt x="156" y="119"/>
                    <a:pt x="163" y="122"/>
                  </a:cubicBezTo>
                  <a:cubicBezTo>
                    <a:pt x="176" y="125"/>
                    <a:pt x="197" y="133"/>
                    <a:pt x="205" y="136"/>
                  </a:cubicBezTo>
                  <a:cubicBezTo>
                    <a:pt x="207" y="137"/>
                    <a:pt x="208" y="138"/>
                    <a:pt x="208" y="14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72" y="160"/>
                    <a:pt x="72" y="160"/>
                    <a:pt x="72" y="160"/>
                  </a:cubicBezTo>
                  <a:lnTo>
                    <a:pt x="72" y="141"/>
                  </a:lnTo>
                  <a:close/>
                  <a:moveTo>
                    <a:pt x="8" y="130"/>
                  </a:moveTo>
                  <a:cubicBezTo>
                    <a:pt x="8" y="130"/>
                    <a:pt x="8" y="128"/>
                    <a:pt x="10" y="127"/>
                  </a:cubicBezTo>
                  <a:cubicBezTo>
                    <a:pt x="17" y="125"/>
                    <a:pt x="34" y="119"/>
                    <a:pt x="44" y="116"/>
                  </a:cubicBezTo>
                  <a:cubicBezTo>
                    <a:pt x="50" y="114"/>
                    <a:pt x="50" y="108"/>
                    <a:pt x="50" y="104"/>
                  </a:cubicBezTo>
                  <a:cubicBezTo>
                    <a:pt x="50" y="100"/>
                    <a:pt x="49" y="95"/>
                    <a:pt x="47" y="92"/>
                  </a:cubicBezTo>
                  <a:cubicBezTo>
                    <a:pt x="46" y="90"/>
                    <a:pt x="45" y="86"/>
                    <a:pt x="44" y="83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78"/>
                    <a:pt x="40" y="76"/>
                    <a:pt x="39" y="70"/>
                  </a:cubicBezTo>
                  <a:cubicBezTo>
                    <a:pt x="38" y="66"/>
                    <a:pt x="39" y="65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58"/>
                    <a:pt x="39" y="49"/>
                    <a:pt x="38" y="45"/>
                  </a:cubicBezTo>
                  <a:cubicBezTo>
                    <a:pt x="38" y="43"/>
                    <a:pt x="39" y="37"/>
                    <a:pt x="42" y="32"/>
                  </a:cubicBezTo>
                  <a:cubicBezTo>
                    <a:pt x="46" y="27"/>
                    <a:pt x="51" y="25"/>
                    <a:pt x="58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73" y="25"/>
                    <a:pt x="77" y="29"/>
                    <a:pt x="80" y="32"/>
                  </a:cubicBezTo>
                  <a:cubicBezTo>
                    <a:pt x="84" y="37"/>
                    <a:pt x="84" y="43"/>
                    <a:pt x="84" y="45"/>
                  </a:cubicBezTo>
                  <a:cubicBezTo>
                    <a:pt x="83" y="49"/>
                    <a:pt x="82" y="59"/>
                    <a:pt x="83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3"/>
                    <a:pt x="83" y="64"/>
                    <a:pt x="83" y="64"/>
                  </a:cubicBezTo>
                  <a:cubicBezTo>
                    <a:pt x="84" y="65"/>
                    <a:pt x="84" y="66"/>
                    <a:pt x="83" y="70"/>
                  </a:cubicBezTo>
                  <a:cubicBezTo>
                    <a:pt x="82" y="76"/>
                    <a:pt x="80" y="78"/>
                    <a:pt x="80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6"/>
                    <a:pt x="76" y="90"/>
                    <a:pt x="75" y="92"/>
                  </a:cubicBezTo>
                  <a:cubicBezTo>
                    <a:pt x="74" y="95"/>
                    <a:pt x="73" y="99"/>
                    <a:pt x="73" y="104"/>
                  </a:cubicBezTo>
                  <a:cubicBezTo>
                    <a:pt x="73" y="108"/>
                    <a:pt x="73" y="114"/>
                    <a:pt x="80" y="116"/>
                  </a:cubicBezTo>
                  <a:cubicBezTo>
                    <a:pt x="84" y="117"/>
                    <a:pt x="89" y="119"/>
                    <a:pt x="94" y="121"/>
                  </a:cubicBezTo>
                  <a:cubicBezTo>
                    <a:pt x="86" y="124"/>
                    <a:pt x="77" y="126"/>
                    <a:pt x="73" y="128"/>
                  </a:cubicBezTo>
                  <a:cubicBezTo>
                    <a:pt x="67" y="131"/>
                    <a:pt x="64" y="136"/>
                    <a:pt x="64" y="141"/>
                  </a:cubicBezTo>
                  <a:cubicBezTo>
                    <a:pt x="64" y="142"/>
                    <a:pt x="64" y="143"/>
                    <a:pt x="64" y="144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8" y="144"/>
                    <a:pt x="8" y="144"/>
                    <a:pt x="8" y="144"/>
                  </a:cubicBezTo>
                  <a:lnTo>
                    <a:pt x="8" y="1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/>
            <a:lstStyle/>
            <a:p>
              <a:endParaRPr lang="en-US" sz="1335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92" name="Oval 2"/>
            <p:cNvSpPr/>
            <p:nvPr/>
          </p:nvSpPr>
          <p:spPr>
            <a:xfrm>
              <a:off x="9852399" y="3284771"/>
              <a:ext cx="100178" cy="100178"/>
            </a:xfrm>
            <a:prstGeom prst="ellipse">
              <a:avLst/>
            </a:prstGeom>
            <a:solidFill>
              <a:srgbClr val="047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dirty="0">
                <a:latin typeface="微软雅黑" charset="0"/>
                <a:ea typeface="微软雅黑" charset="0"/>
              </a:endParaRPr>
            </a:p>
          </p:txBody>
        </p:sp>
        <p:grpSp>
          <p:nvGrpSpPr>
            <p:cNvPr id="93" name="组合 92" descr="e7d195523061f1c0d318120d6aeaf1b6ccceb6ba3da59c0775C5DE19DDDEBC09ED96DBD9900D9848D623ECAD1D4904B78047D0015C22C8BE97228BE8B5BFF08FE7A3AE04126DA07312A96C0F69F9BAB782163B5A5115918E489AD6670613DE8D78C74CA298C69F7009F72E82688C84BEBCB81B6A34152D50FD34420E38D33283296165836B0374C9"/>
            <p:cNvGrpSpPr/>
            <p:nvPr/>
          </p:nvGrpSpPr>
          <p:grpSpPr>
            <a:xfrm>
              <a:off x="8935806" y="3754750"/>
              <a:ext cx="2184778" cy="2066362"/>
              <a:chOff x="1406272" y="3848236"/>
              <a:chExt cx="2184778" cy="2066362"/>
            </a:xfrm>
          </p:grpSpPr>
          <p:sp>
            <p:nvSpPr>
              <p:cNvPr id="94" name="平行四边形 93"/>
              <p:cNvSpPr/>
              <p:nvPr/>
            </p:nvSpPr>
            <p:spPr>
              <a:xfrm>
                <a:off x="1516923" y="3848236"/>
                <a:ext cx="2074127" cy="379142"/>
              </a:xfrm>
              <a:prstGeom prst="parallelogram">
                <a:avLst/>
              </a:prstGeom>
              <a:gradFill>
                <a:gsLst>
                  <a:gs pos="0">
                    <a:srgbClr val="E7D48D"/>
                  </a:gs>
                  <a:gs pos="100000">
                    <a:srgbClr val="121933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5" name="平行四边形 94"/>
              <p:cNvSpPr/>
              <p:nvPr/>
            </p:nvSpPr>
            <p:spPr>
              <a:xfrm>
                <a:off x="2411642" y="4227378"/>
                <a:ext cx="841196" cy="153767"/>
              </a:xfrm>
              <a:prstGeom prst="parallelogram">
                <a:avLst/>
              </a:prstGeom>
              <a:gradFill>
                <a:gsLst>
                  <a:gs pos="0">
                    <a:srgbClr val="047794"/>
                  </a:gs>
                  <a:gs pos="100000">
                    <a:srgbClr val="121933">
                      <a:alpha val="0"/>
                    </a:srgbClr>
                  </a:gs>
                </a:gsLst>
                <a:lin ang="18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502183" y="3868256"/>
                <a:ext cx="1934059" cy="44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发展海外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市场</a:t>
                </a:r>
                <a:endParaRPr kumimoji="1" lang="zh-CN" altLang="en-US" sz="1600" b="1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7" name="TextBox 9"/>
              <p:cNvSpPr txBox="1"/>
              <p:nvPr/>
            </p:nvSpPr>
            <p:spPr>
              <a:xfrm>
                <a:off x="1406272" y="4521506"/>
                <a:ext cx="1933364" cy="1393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defTabSz="457200">
                  <a:lnSpc>
                    <a:spcPct val="13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  <a:latin typeface="Source Han Sans CN Normal" panose="020B0400000000000000" pitchFamily="34" charset="-128"/>
                    <a:ea typeface="Source Han Sans CN Normal" panose="020B0400000000000000" pitchFamily="34" charset="-128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打响在海外知名度，探索欧美用户使用场景。</a:t>
                </a:r>
                <a:endParaRPr lang="zh-CN" altLang="en-US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4" name="组合 53"/>
          <p:cNvGrpSpPr/>
          <p:nvPr/>
        </p:nvGrpSpPr>
        <p:grpSpPr>
          <a:xfrm>
            <a:off x="-160739" y="-1254557"/>
            <a:ext cx="12512727" cy="9367635"/>
            <a:chOff x="1185" y="-5831"/>
            <a:chExt cx="31517" cy="23594"/>
          </a:xfrm>
        </p:grpSpPr>
        <p:grpSp>
          <p:nvGrpSpPr>
            <p:cNvPr id="13" name="组合 12"/>
            <p:cNvGrpSpPr/>
            <p:nvPr/>
          </p:nvGrpSpPr>
          <p:grpSpPr>
            <a:xfrm>
              <a:off x="1185" y="4011"/>
              <a:ext cx="7140" cy="13752"/>
              <a:chOff x="-1833832" y="-212711"/>
              <a:chExt cx="4170192" cy="8031917"/>
            </a:xfrm>
          </p:grpSpPr>
          <p:sp>
            <p:nvSpPr>
              <p:cNvPr id="14" name="矩形 13"/>
              <p:cNvSpPr/>
              <p:nvPr/>
            </p:nvSpPr>
            <p:spPr>
              <a:xfrm rot="19762296" flipH="1">
                <a:off x="-407009" y="3581371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19762296" flipH="1">
                <a:off x="112865" y="3581372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 rot="19762296" flipH="1">
                <a:off x="632739" y="3590478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19762296" flipH="1">
                <a:off x="1152613" y="3590479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 rot="19762296" flipH="1">
                <a:off x="1672487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19762296" flipH="1">
                <a:off x="2192360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: 圆角 13"/>
              <p:cNvSpPr/>
              <p:nvPr/>
            </p:nvSpPr>
            <p:spPr>
              <a:xfrm rot="19762296">
                <a:off x="1912070" y="619206"/>
                <a:ext cx="72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A27E9">
                      <a:alpha val="0"/>
                    </a:srgbClr>
                  </a:gs>
                  <a:gs pos="100000">
                    <a:srgbClr val="5A27E9">
                      <a:alpha val="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直角三角形 21"/>
              <p:cNvSpPr/>
              <p:nvPr/>
            </p:nvSpPr>
            <p:spPr>
              <a:xfrm>
                <a:off x="-1833832" y="-212711"/>
                <a:ext cx="3698680" cy="6166873"/>
              </a:xfrm>
              <a:prstGeom prst="rtTriangle">
                <a:avLst/>
              </a:prstGeom>
              <a:gradFill flip="none" rotWithShape="1">
                <a:gsLst>
                  <a:gs pos="0">
                    <a:srgbClr val="F0E4B7">
                      <a:alpha val="17000"/>
                    </a:srgbClr>
                  </a:gs>
                  <a:gs pos="53000">
                    <a:srgbClr val="F0E4B7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: 圆角 15"/>
            <p:cNvSpPr/>
            <p:nvPr/>
          </p:nvSpPr>
          <p:spPr>
            <a:xfrm rot="19762296">
              <a:off x="3459" y="4074"/>
              <a:ext cx="57" cy="113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101600">
                <a:srgbClr val="5A27E9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" name="组合 23"/>
            <p:cNvGrpSpPr/>
            <p:nvPr/>
          </p:nvGrpSpPr>
          <p:grpSpPr>
            <a:xfrm rot="10800000">
              <a:off x="26369" y="-5831"/>
              <a:ext cx="6333" cy="13687"/>
              <a:chOff x="-681630" y="-660491"/>
              <a:chExt cx="4021403" cy="869109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681630" y="-660491"/>
                <a:ext cx="4021403" cy="8691091"/>
                <a:chOff x="-799760" y="-174413"/>
                <a:chExt cx="3698680" cy="7993619"/>
              </a:xfrm>
            </p:grpSpPr>
            <p:sp>
              <p:nvSpPr>
                <p:cNvPr id="27" name="矩形 26"/>
                <p:cNvSpPr/>
                <p:nvPr/>
              </p:nvSpPr>
              <p:spPr>
                <a:xfrm rot="19762296" flipH="1">
                  <a:off x="-407009" y="3581371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 rot="19762296" flipH="1">
                  <a:off x="112865" y="3581372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 rot="19762296" flipH="1">
                  <a:off x="632739" y="3590478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 rot="19762296" flipH="1">
                  <a:off x="1152613" y="3590479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 rot="19762296" flipH="1">
                  <a:off x="1672487" y="3607137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 rot="19762296" flipH="1">
                  <a:off x="2192360" y="3607137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矩形: 圆角 26"/>
                <p:cNvSpPr/>
                <p:nvPr/>
              </p:nvSpPr>
              <p:spPr>
                <a:xfrm rot="19762296">
                  <a:off x="1912070" y="619206"/>
                  <a:ext cx="72000" cy="7200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A27E9">
                        <a:alpha val="0"/>
                      </a:srgbClr>
                    </a:gs>
                    <a:gs pos="100000">
                      <a:srgbClr val="5A27E9">
                        <a:alpha val="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直角三角形 36"/>
                <p:cNvSpPr/>
                <p:nvPr/>
              </p:nvSpPr>
              <p:spPr>
                <a:xfrm>
                  <a:off x="-799760" y="-174413"/>
                  <a:ext cx="3698680" cy="6166873"/>
                </a:xfrm>
                <a:prstGeom prst="rtTriangle">
                  <a:avLst/>
                </a:prstGeom>
                <a:gradFill flip="none" rotWithShape="1">
                  <a:gsLst>
                    <a:gs pos="0">
                      <a:srgbClr val="F0E4B7">
                        <a:alpha val="17000"/>
                      </a:srgbClr>
                    </a:gs>
                    <a:gs pos="53000">
                      <a:srgbClr val="F0E4B7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矩形: 圆角 19"/>
              <p:cNvSpPr/>
              <p:nvPr/>
            </p:nvSpPr>
            <p:spPr>
              <a:xfrm rot="19762296">
                <a:off x="1320144" y="750362"/>
                <a:ext cx="18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glow rad="101600">
                  <a:srgbClr val="5A27E9">
                    <a:alpha val="2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5" name="椭圆 44"/>
            <p:cNvSpPr/>
            <p:nvPr/>
          </p:nvSpPr>
          <p:spPr>
            <a:xfrm rot="16200000">
              <a:off x="6461" y="-4921"/>
              <a:ext cx="21179" cy="21179"/>
            </a:xfrm>
            <a:prstGeom prst="ellipse">
              <a:avLst/>
            </a:prstGeom>
            <a:gradFill flip="none" rotWithShape="1">
              <a:gsLst>
                <a:gs pos="100000">
                  <a:srgbClr val="047794">
                    <a:alpha val="76000"/>
                  </a:srgbClr>
                </a:gs>
                <a:gs pos="0">
                  <a:srgbClr val="F0E4B7">
                    <a:alpha val="76000"/>
                  </a:srgbClr>
                </a:gs>
                <a:gs pos="70000">
                  <a:srgbClr val="121933">
                    <a:alpha val="0"/>
                  </a:srgbClr>
                </a:gs>
                <a:gs pos="3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3406" y="2068"/>
              <a:ext cx="7202" cy="7202"/>
              <a:chOff x="8513115" y="1312892"/>
              <a:chExt cx="4573292" cy="4573533"/>
            </a:xfrm>
          </p:grpSpPr>
          <p:sp>
            <p:nvSpPr>
              <p:cNvPr id="50" name="矩形: 圆角 42"/>
              <p:cNvSpPr/>
              <p:nvPr/>
            </p:nvSpPr>
            <p:spPr>
              <a:xfrm rot="2700000">
                <a:off x="8512994" y="1313012"/>
                <a:ext cx="4573533" cy="4573292"/>
              </a:xfrm>
              <a:prstGeom prst="roundRect">
                <a:avLst/>
              </a:prstGeom>
              <a:solidFill>
                <a:srgbClr val="121933"/>
              </a:solidFill>
              <a:ln w="12700" cmpd="sng">
                <a:gradFill>
                  <a:gsLst>
                    <a:gs pos="0">
                      <a:schemeClr val="accent1">
                        <a:lumMod val="8000"/>
                        <a:lumOff val="92000"/>
                        <a:alpha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0398495" y="1939433"/>
                <a:ext cx="851828" cy="2311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dist">
                  <a:defRPr sz="4400">
                    <a:gradFill flip="none" rotWithShape="1">
                      <a:gsLst>
                        <a:gs pos="0">
                          <a:srgbClr val="F0E4B7"/>
                        </a:gs>
                        <a:gs pos="100000">
                          <a:srgbClr val="E7D48D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sz="8800" dirty="0">
                    <a:latin typeface="微软雅黑" charset="0"/>
                    <a:ea typeface="微软雅黑" charset="0"/>
                  </a:rPr>
                  <a:t>3</a:t>
                </a:r>
                <a:endParaRPr lang="en-US" altLang="zh-CN" sz="8800" dirty="0">
                  <a:latin typeface="微软雅黑" charset="0"/>
                  <a:ea typeface="微软雅黑" charset="0"/>
                </a:endParaRPr>
              </a:p>
            </p:txBody>
          </p:sp>
        </p:grpSp>
      </p:grpSp>
      <p:sp>
        <p:nvSpPr>
          <p:cNvPr id="55" name="文本框 54"/>
          <p:cNvSpPr txBox="1"/>
          <p:nvPr/>
        </p:nvSpPr>
        <p:spPr>
          <a:xfrm>
            <a:off x="3096260" y="3841115"/>
            <a:ext cx="6438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商业化</a:t>
            </a:r>
            <a:r>
              <a:rPr lang="zh-CN" altLang="en-US" sz="4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特性</a:t>
            </a:r>
            <a:endParaRPr lang="zh-CN" altLang="en-US" sz="48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3</a:t>
              </a:r>
              <a:endParaRPr lang="zh-CN" altLang="en-US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30657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  <a:sym typeface="+mn-ea"/>
              </a:rPr>
              <a:t>商业化特性</a:t>
            </a:r>
            <a:endParaRPr lang="zh-CN" altLang="en-US" sz="40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 rot="0">
            <a:off x="8629650" y="1590040"/>
            <a:ext cx="1757680" cy="2078990"/>
            <a:chOff x="13388" y="2384"/>
            <a:chExt cx="2768" cy="3274"/>
          </a:xfrm>
        </p:grpSpPr>
        <p:sp>
          <p:nvSpPr>
            <p:cNvPr id="39" name="矩形 38"/>
            <p:cNvSpPr/>
            <p:nvPr/>
          </p:nvSpPr>
          <p:spPr>
            <a:xfrm>
              <a:off x="13388" y="2384"/>
              <a:ext cx="2726" cy="3275"/>
            </a:xfrm>
            <a:prstGeom prst="rect">
              <a:avLst/>
            </a:prstGeom>
            <a:gradFill>
              <a:gsLst>
                <a:gs pos="0">
                  <a:srgbClr val="F0E4B7"/>
                </a:gs>
                <a:gs pos="100000">
                  <a:srgbClr val="121933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466" y="2476"/>
              <a:ext cx="2691" cy="3163"/>
            </a:xfrm>
            <a:prstGeom prst="rect">
              <a:avLst/>
            </a:prstGeom>
            <a:blipFill>
              <a:blip r:embed="rId1"/>
              <a:srcRect/>
              <a:stretch>
                <a:fillRect l="-38339" r="-3796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 rot="0">
            <a:off x="1541780" y="4037330"/>
            <a:ext cx="10116185" cy="2019996"/>
            <a:chOff x="2424" y="6425"/>
            <a:chExt cx="15931" cy="3181"/>
          </a:xfrm>
        </p:grpSpPr>
        <p:grpSp>
          <p:nvGrpSpPr>
            <p:cNvPr id="4" name="组合 3"/>
            <p:cNvGrpSpPr/>
            <p:nvPr/>
          </p:nvGrpSpPr>
          <p:grpSpPr>
            <a:xfrm>
              <a:off x="2424" y="6425"/>
              <a:ext cx="3380" cy="2184"/>
              <a:chOff x="4386943" y="3582239"/>
              <a:chExt cx="2146234" cy="1386773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386943" y="4350517"/>
                <a:ext cx="2109107" cy="618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使用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arrow parquet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提升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paimon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写性能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一倍。</a:t>
                </a:r>
                <a:endPara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rot="10800000">
                <a:off x="4500694" y="4071211"/>
                <a:ext cx="50134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4424070" y="3582239"/>
                <a:ext cx="2109107" cy="398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Native </a:t>
                </a:r>
                <a:r>
                  <a:rPr lang="en-US" altLang="zh-CN" sz="2000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parquet</a:t>
                </a:r>
                <a:endParaRPr lang="en-US" altLang="zh-CN" sz="2000" dirty="0">
                  <a:gradFill>
                    <a:gsLst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5400000" scaled="1"/>
                  </a:gradFill>
                  <a:latin typeface="微软雅黑" charset="0"/>
                  <a:ea typeface="微软雅黑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6000" y="6433"/>
              <a:ext cx="3439" cy="3061"/>
              <a:chOff x="4349479" y="3582239"/>
              <a:chExt cx="2183698" cy="1943562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4349479" y="4327065"/>
                <a:ext cx="2109107" cy="1198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itchFamily="2" charset="-122"/>
                    <a:ea typeface="等线" pitchFamily="2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dlf 1.0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的升级版本，更加稳定可靠，可以基于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dlf paimon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格式，在云端直接用多种引擎读写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paimon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。</a:t>
                </a:r>
                <a:endParaRPr lang="zh-CN" altLang="en-US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 rot="10800000">
                <a:off x="4500694" y="4071211"/>
                <a:ext cx="50134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424070" y="3582239"/>
                <a:ext cx="2109107" cy="39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rgbClr val="46537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defRPr>
                </a:lvl1pPr>
              </a:lstStyle>
              <a:p>
                <a:r>
                  <a:rPr lang="en-US" altLang="zh-CN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dlf 2.0</a:t>
                </a:r>
                <a:endParaRPr lang="en-US" altLang="zh-CN" dirty="0">
                  <a:gradFill>
                    <a:gsLst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5400000" scaled="1"/>
                  </a:gradFill>
                  <a:latin typeface="微软雅黑" charset="0"/>
                  <a:ea typeface="微软雅黑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694" y="6425"/>
              <a:ext cx="3380" cy="2703"/>
              <a:chOff x="4386943" y="3582239"/>
              <a:chExt cx="2146234" cy="171626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386943" y="4376590"/>
                <a:ext cx="2109107" cy="921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itchFamily="2" charset="-122"/>
                    <a:ea typeface="等线" pitchFamily="2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支持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maxcompute 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直接读写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paimon 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表，性能可比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内表。</a:t>
                </a:r>
                <a:endParaRPr lang="zh-CN" altLang="en-US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 rot="10800000">
                <a:off x="4500694" y="4071211"/>
                <a:ext cx="50134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4424070" y="3582239"/>
                <a:ext cx="2109107" cy="39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rgbClr val="46537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defRPr>
                </a:lvl1pPr>
              </a:lstStyle>
              <a:p>
                <a:r>
                  <a:rPr lang="en-US" altLang="zh-CN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mc </a:t>
                </a:r>
                <a:r>
                  <a:rPr lang="zh-CN" altLang="en-US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集成</a:t>
                </a:r>
                <a:endParaRPr lang="zh-CN" altLang="en-US" dirty="0">
                  <a:gradFill>
                    <a:gsLst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5400000" scaled="1"/>
                  </a:gradFill>
                  <a:latin typeface="微软雅黑" charset="0"/>
                  <a:ea typeface="微软雅黑" charset="0"/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13387" y="6425"/>
              <a:ext cx="4968" cy="3181"/>
              <a:chOff x="4386308" y="3582239"/>
              <a:chExt cx="3154583" cy="2019753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4386943" y="4403256"/>
                <a:ext cx="2109107" cy="1198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itchFamily="2" charset="-122"/>
                    <a:ea typeface="等线" pitchFamily="2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spark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、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starrocks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，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mc 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等，直接对接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paimon 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格式，使用与内表相同的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native code 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读写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paimon</a:t>
                </a:r>
                <a:endParaRPr lang="en-US" altLang="zh-CN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 rot="10800000">
                <a:off x="4500694" y="4071211"/>
                <a:ext cx="50134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4386308" y="3582239"/>
                <a:ext cx="3154583" cy="39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rgbClr val="46537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defRPr>
                </a:lvl1pPr>
              </a:lstStyle>
              <a:p>
                <a:r>
                  <a:rPr lang="en-US" altLang="zh-CN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native </a:t>
                </a:r>
                <a:r>
                  <a:rPr lang="zh-CN" altLang="en-US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化读写</a:t>
                </a:r>
                <a:r>
                  <a:rPr lang="en-US" altLang="zh-CN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 </a:t>
                </a:r>
                <a:r>
                  <a:rPr lang="en-US" altLang="zh-CN" dirty="0">
                    <a:gradFill>
                      <a:gsLst>
                        <a:gs pos="0">
                          <a:srgbClr val="F0E4B7"/>
                        </a:gs>
                        <a:gs pos="100000">
                          <a:srgbClr val="121933"/>
                        </a:gs>
                      </a:gsLst>
                      <a:lin ang="5400000" scaled="1"/>
                    </a:gradFill>
                    <a:latin typeface="微软雅黑" charset="0"/>
                    <a:ea typeface="微软雅黑" charset="0"/>
                  </a:rPr>
                  <a:t>paimon</a:t>
                </a:r>
                <a:endParaRPr lang="en-US" altLang="zh-CN" dirty="0">
                  <a:gradFill>
                    <a:gsLst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5400000" scaled="1"/>
                  </a:gra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 rot="0">
            <a:off x="6288405" y="1574800"/>
            <a:ext cx="1757680" cy="2078990"/>
            <a:chOff x="13388" y="2384"/>
            <a:chExt cx="2768" cy="3274"/>
          </a:xfrm>
        </p:grpSpPr>
        <p:sp>
          <p:nvSpPr>
            <p:cNvPr id="68" name="矩形 67"/>
            <p:cNvSpPr/>
            <p:nvPr/>
          </p:nvSpPr>
          <p:spPr>
            <a:xfrm>
              <a:off x="13388" y="2384"/>
              <a:ext cx="2726" cy="3275"/>
            </a:xfrm>
            <a:prstGeom prst="rect">
              <a:avLst/>
            </a:prstGeom>
            <a:gradFill>
              <a:gsLst>
                <a:gs pos="0">
                  <a:srgbClr val="F0E4B7"/>
                </a:gs>
                <a:gs pos="100000">
                  <a:srgbClr val="121933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13466" y="2476"/>
              <a:ext cx="2691" cy="3163"/>
            </a:xfrm>
            <a:prstGeom prst="rect">
              <a:avLst/>
            </a:prstGeom>
            <a:blipFill>
              <a:blip r:embed="rId1"/>
              <a:srcRect/>
              <a:stretch>
                <a:fillRect l="-38339" r="-3796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0">
            <a:off x="3947160" y="1574800"/>
            <a:ext cx="1757680" cy="2078990"/>
            <a:chOff x="13388" y="2384"/>
            <a:chExt cx="2768" cy="3274"/>
          </a:xfrm>
        </p:grpSpPr>
        <p:sp>
          <p:nvSpPr>
            <p:cNvPr id="71" name="矩形 70"/>
            <p:cNvSpPr/>
            <p:nvPr/>
          </p:nvSpPr>
          <p:spPr>
            <a:xfrm>
              <a:off x="13388" y="2384"/>
              <a:ext cx="2726" cy="3275"/>
            </a:xfrm>
            <a:prstGeom prst="rect">
              <a:avLst/>
            </a:prstGeom>
            <a:gradFill>
              <a:gsLst>
                <a:gs pos="0">
                  <a:srgbClr val="F0E4B7"/>
                </a:gs>
                <a:gs pos="100000">
                  <a:srgbClr val="121933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13466" y="2476"/>
              <a:ext cx="2691" cy="3163"/>
            </a:xfrm>
            <a:prstGeom prst="rect">
              <a:avLst/>
            </a:prstGeom>
            <a:blipFill>
              <a:blip r:embed="rId1"/>
              <a:srcRect/>
              <a:stretch>
                <a:fillRect l="-38339" r="-3796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4" name="矩形 73"/>
          <p:cNvSpPr/>
          <p:nvPr/>
        </p:nvSpPr>
        <p:spPr>
          <a:xfrm>
            <a:off x="1605915" y="1574800"/>
            <a:ext cx="1731010" cy="2079625"/>
          </a:xfrm>
          <a:prstGeom prst="rect">
            <a:avLst/>
          </a:prstGeom>
          <a:gradFill>
            <a:gsLst>
              <a:gs pos="0">
                <a:srgbClr val="F0E4B7"/>
              </a:gs>
              <a:gs pos="100000">
                <a:srgbClr val="121933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86230" y="1549400"/>
            <a:ext cx="1778000" cy="2418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52875" y="1477645"/>
            <a:ext cx="1778635" cy="24879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58560" y="1485900"/>
            <a:ext cx="1730375" cy="24612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02345" y="1472565"/>
            <a:ext cx="1859915" cy="252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3</a:t>
              </a:r>
              <a:endParaRPr lang="zh-CN" altLang="en-US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4228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性能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测试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7505" y="1954199"/>
            <a:ext cx="4363085" cy="2451737"/>
            <a:chOff x="1362565" y="1827565"/>
            <a:chExt cx="4363085" cy="2451737"/>
          </a:xfrm>
        </p:grpSpPr>
        <p:sp>
          <p:nvSpPr>
            <p:cNvPr id="3" name="left-quote_56937"/>
            <p:cNvSpPr>
              <a:spLocks noChangeAspect="1"/>
            </p:cNvSpPr>
            <p:nvPr/>
          </p:nvSpPr>
          <p:spPr bwMode="auto">
            <a:xfrm rot="10800000">
              <a:off x="1494662" y="3770983"/>
              <a:ext cx="577252" cy="508319"/>
            </a:xfrm>
            <a:custGeom>
              <a:avLst/>
              <a:gdLst>
                <a:gd name="connsiteX0" fmla="*/ 566457 w 609553"/>
                <a:gd name="connsiteY0" fmla="*/ 2407 h 536763"/>
                <a:gd name="connsiteX1" fmla="*/ 582730 w 609553"/>
                <a:gd name="connsiteY1" fmla="*/ 17137 h 536763"/>
                <a:gd name="connsiteX2" fmla="*/ 606700 w 609553"/>
                <a:gd name="connsiteY2" fmla="*/ 67222 h 536763"/>
                <a:gd name="connsiteX3" fmla="*/ 591949 w 609553"/>
                <a:gd name="connsiteY3" fmla="*/ 106626 h 536763"/>
                <a:gd name="connsiteX4" fmla="*/ 511924 w 609553"/>
                <a:gd name="connsiteY4" fmla="*/ 165549 h 536763"/>
                <a:gd name="connsiteX5" fmla="*/ 477627 w 609553"/>
                <a:gd name="connsiteY5" fmla="*/ 284868 h 536763"/>
                <a:gd name="connsiteX6" fmla="*/ 570560 w 609553"/>
                <a:gd name="connsiteY6" fmla="*/ 284868 h 536763"/>
                <a:gd name="connsiteX7" fmla="*/ 600062 w 609553"/>
                <a:gd name="connsiteY7" fmla="*/ 314329 h 536763"/>
                <a:gd name="connsiteX8" fmla="*/ 600062 w 609553"/>
                <a:gd name="connsiteY8" fmla="*/ 507302 h 536763"/>
                <a:gd name="connsiteX9" fmla="*/ 570560 w 609553"/>
                <a:gd name="connsiteY9" fmla="*/ 536763 h 536763"/>
                <a:gd name="connsiteX10" fmla="*/ 377319 w 609553"/>
                <a:gd name="connsiteY10" fmla="*/ 536763 h 536763"/>
                <a:gd name="connsiteX11" fmla="*/ 347817 w 609553"/>
                <a:gd name="connsiteY11" fmla="*/ 507302 h 536763"/>
                <a:gd name="connsiteX12" fmla="*/ 347817 w 609553"/>
                <a:gd name="connsiteY12" fmla="*/ 356680 h 536763"/>
                <a:gd name="connsiteX13" fmla="*/ 366994 w 609553"/>
                <a:gd name="connsiteY13" fmla="*/ 184331 h 536763"/>
                <a:gd name="connsiteX14" fmla="*/ 438537 w 609553"/>
                <a:gd name="connsiteY14" fmla="*/ 71273 h 536763"/>
                <a:gd name="connsiteX15" fmla="*/ 544376 w 609553"/>
                <a:gd name="connsiteY15" fmla="*/ 3143 h 536763"/>
                <a:gd name="connsiteX16" fmla="*/ 566457 w 609553"/>
                <a:gd name="connsiteY16" fmla="*/ 2407 h 536763"/>
                <a:gd name="connsiteX17" fmla="*/ 219410 w 609553"/>
                <a:gd name="connsiteY17" fmla="*/ 1869 h 536763"/>
                <a:gd name="connsiteX18" fmla="*/ 235685 w 609553"/>
                <a:gd name="connsiteY18" fmla="*/ 16784 h 536763"/>
                <a:gd name="connsiteX19" fmla="*/ 259659 w 609553"/>
                <a:gd name="connsiteY19" fmla="*/ 67235 h 536763"/>
                <a:gd name="connsiteX20" fmla="*/ 244906 w 609553"/>
                <a:gd name="connsiteY20" fmla="*/ 106638 h 536763"/>
                <a:gd name="connsiteX21" fmla="*/ 164869 w 609553"/>
                <a:gd name="connsiteY21" fmla="*/ 165560 h 536763"/>
                <a:gd name="connsiteX22" fmla="*/ 130198 w 609553"/>
                <a:gd name="connsiteY22" fmla="*/ 284875 h 536763"/>
                <a:gd name="connsiteX23" fmla="*/ 222776 w 609553"/>
                <a:gd name="connsiteY23" fmla="*/ 284875 h 536763"/>
                <a:gd name="connsiteX24" fmla="*/ 252282 w 609553"/>
                <a:gd name="connsiteY24" fmla="*/ 314336 h 536763"/>
                <a:gd name="connsiteX25" fmla="*/ 252282 w 609553"/>
                <a:gd name="connsiteY25" fmla="*/ 507303 h 536763"/>
                <a:gd name="connsiteX26" fmla="*/ 222776 w 609553"/>
                <a:gd name="connsiteY26" fmla="*/ 536763 h 536763"/>
                <a:gd name="connsiteX27" fmla="*/ 29507 w 609553"/>
                <a:gd name="connsiteY27" fmla="*/ 536763 h 536763"/>
                <a:gd name="connsiteX28" fmla="*/ 0 w 609553"/>
                <a:gd name="connsiteY28" fmla="*/ 507303 h 536763"/>
                <a:gd name="connsiteX29" fmla="*/ 0 w 609553"/>
                <a:gd name="connsiteY29" fmla="*/ 356685 h 536763"/>
                <a:gd name="connsiteX30" fmla="*/ 19548 w 609553"/>
                <a:gd name="connsiteY30" fmla="*/ 183604 h 536763"/>
                <a:gd name="connsiteX31" fmla="*/ 91102 w 609553"/>
                <a:gd name="connsiteY31" fmla="*/ 71286 h 536763"/>
                <a:gd name="connsiteX32" fmla="*/ 197326 w 609553"/>
                <a:gd name="connsiteY32" fmla="*/ 2422 h 536763"/>
                <a:gd name="connsiteX33" fmla="*/ 219410 w 609553"/>
                <a:gd name="connsiteY33" fmla="*/ 1869 h 5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9553" h="536763">
                  <a:moveTo>
                    <a:pt x="566457" y="2407"/>
                  </a:moveTo>
                  <a:cubicBezTo>
                    <a:pt x="573326" y="4985"/>
                    <a:pt x="579226" y="10140"/>
                    <a:pt x="582730" y="17137"/>
                  </a:cubicBezTo>
                  <a:lnTo>
                    <a:pt x="606700" y="67222"/>
                  </a:lnTo>
                  <a:cubicBezTo>
                    <a:pt x="613707" y="81952"/>
                    <a:pt x="607438" y="100366"/>
                    <a:pt x="591949" y="106626"/>
                  </a:cubicBezTo>
                  <a:cubicBezTo>
                    <a:pt x="556177" y="121725"/>
                    <a:pt x="529625" y="141612"/>
                    <a:pt x="511924" y="165549"/>
                  </a:cubicBezTo>
                  <a:cubicBezTo>
                    <a:pt x="490166" y="195379"/>
                    <a:pt x="478365" y="235152"/>
                    <a:pt x="477627" y="284868"/>
                  </a:cubicBezTo>
                  <a:lnTo>
                    <a:pt x="570560" y="284868"/>
                  </a:lnTo>
                  <a:cubicBezTo>
                    <a:pt x="586786" y="284868"/>
                    <a:pt x="600062" y="298126"/>
                    <a:pt x="600062" y="314329"/>
                  </a:cubicBezTo>
                  <a:lnTo>
                    <a:pt x="600062" y="507302"/>
                  </a:lnTo>
                  <a:cubicBezTo>
                    <a:pt x="600062" y="523506"/>
                    <a:pt x="586786" y="536763"/>
                    <a:pt x="570560" y="536763"/>
                  </a:cubicBezTo>
                  <a:lnTo>
                    <a:pt x="377319" y="536763"/>
                  </a:lnTo>
                  <a:cubicBezTo>
                    <a:pt x="361093" y="536763"/>
                    <a:pt x="347817" y="523506"/>
                    <a:pt x="347817" y="507302"/>
                  </a:cubicBezTo>
                  <a:lnTo>
                    <a:pt x="347817" y="356680"/>
                  </a:lnTo>
                  <a:cubicBezTo>
                    <a:pt x="347817" y="283027"/>
                    <a:pt x="354086" y="225577"/>
                    <a:pt x="366994" y="184331"/>
                  </a:cubicBezTo>
                  <a:cubicBezTo>
                    <a:pt x="379532" y="142348"/>
                    <a:pt x="403871" y="104785"/>
                    <a:pt x="438537" y="71273"/>
                  </a:cubicBezTo>
                  <a:cubicBezTo>
                    <a:pt x="467670" y="43653"/>
                    <a:pt x="503073" y="20820"/>
                    <a:pt x="544376" y="3143"/>
                  </a:cubicBezTo>
                  <a:cubicBezTo>
                    <a:pt x="551752" y="-171"/>
                    <a:pt x="559589" y="-171"/>
                    <a:pt x="566457" y="2407"/>
                  </a:cubicBezTo>
                  <a:close/>
                  <a:moveTo>
                    <a:pt x="219410" y="1869"/>
                  </a:moveTo>
                  <a:cubicBezTo>
                    <a:pt x="226280" y="4447"/>
                    <a:pt x="232181" y="9603"/>
                    <a:pt x="235685" y="16784"/>
                  </a:cubicBezTo>
                  <a:lnTo>
                    <a:pt x="259659" y="67235"/>
                  </a:lnTo>
                  <a:cubicBezTo>
                    <a:pt x="266667" y="81965"/>
                    <a:pt x="260028" y="100378"/>
                    <a:pt x="244906" y="106638"/>
                  </a:cubicBezTo>
                  <a:cubicBezTo>
                    <a:pt x="209129" y="121737"/>
                    <a:pt x="182573" y="141623"/>
                    <a:pt x="164869" y="165560"/>
                  </a:cubicBezTo>
                  <a:cubicBezTo>
                    <a:pt x="143108" y="195389"/>
                    <a:pt x="131305" y="235160"/>
                    <a:pt x="130198" y="284875"/>
                  </a:cubicBezTo>
                  <a:lnTo>
                    <a:pt x="222776" y="284875"/>
                  </a:lnTo>
                  <a:cubicBezTo>
                    <a:pt x="239004" y="284875"/>
                    <a:pt x="252282" y="298132"/>
                    <a:pt x="252282" y="314336"/>
                  </a:cubicBezTo>
                  <a:lnTo>
                    <a:pt x="252282" y="507303"/>
                  </a:lnTo>
                  <a:cubicBezTo>
                    <a:pt x="252282" y="523506"/>
                    <a:pt x="239004" y="536763"/>
                    <a:pt x="222776" y="536763"/>
                  </a:cubicBezTo>
                  <a:lnTo>
                    <a:pt x="29507" y="536763"/>
                  </a:lnTo>
                  <a:cubicBezTo>
                    <a:pt x="13278" y="536763"/>
                    <a:pt x="0" y="523506"/>
                    <a:pt x="0" y="507303"/>
                  </a:cubicBezTo>
                  <a:lnTo>
                    <a:pt x="0" y="356685"/>
                  </a:lnTo>
                  <a:cubicBezTo>
                    <a:pt x="0" y="283402"/>
                    <a:pt x="7008" y="225954"/>
                    <a:pt x="19548" y="183604"/>
                  </a:cubicBezTo>
                  <a:cubicBezTo>
                    <a:pt x="32457" y="141991"/>
                    <a:pt x="56063" y="104061"/>
                    <a:pt x="91102" y="71286"/>
                  </a:cubicBezTo>
                  <a:cubicBezTo>
                    <a:pt x="119502" y="43298"/>
                    <a:pt x="155279" y="20098"/>
                    <a:pt x="197326" y="2422"/>
                  </a:cubicBezTo>
                  <a:cubicBezTo>
                    <a:pt x="204703" y="-708"/>
                    <a:pt x="212541" y="-708"/>
                    <a:pt x="219410" y="18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0E4B7"/>
                </a:gs>
                <a:gs pos="100000">
                  <a:srgbClr val="F0E4B7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</p:sp>
        <p:sp>
          <p:nvSpPr>
            <p:cNvPr id="11" name="矩形 10"/>
            <p:cNvSpPr/>
            <p:nvPr/>
          </p:nvSpPr>
          <p:spPr>
            <a:xfrm>
              <a:off x="1482217" y="1827565"/>
              <a:ext cx="317288" cy="319314"/>
            </a:xfrm>
            <a:prstGeom prst="rect">
              <a:avLst/>
            </a:prstGeom>
            <a:gradFill flip="none" rotWithShape="1">
              <a:gsLst>
                <a:gs pos="0">
                  <a:srgbClr val="F0E4B7"/>
                </a:gs>
                <a:gs pos="100000">
                  <a:srgbClr val="F0E4B7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0345" y="2353980"/>
              <a:ext cx="2667635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spc="3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flink </a:t>
              </a:r>
              <a:r>
                <a:rPr lang="zh-CN" altLang="en-US" sz="3200" spc="3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批写消耗时间</a:t>
              </a:r>
              <a:r>
                <a:rPr lang="zh-CN" altLang="en-US" sz="3200" spc="3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对比</a:t>
              </a:r>
              <a:endParaRPr lang="zh-CN" altLang="en-US" sz="3200" spc="3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62565" y="2894763"/>
              <a:ext cx="22624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 altLang="zh-CN" sz="2400" spc="3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06480" y="3430305"/>
              <a:ext cx="351917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表数据量：66140055 条，非业务数据，无规律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每条数据大小：3k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635" y="2089150"/>
            <a:ext cx="6025515" cy="3338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3</a:t>
              </a:r>
              <a:endParaRPr lang="zh-CN" altLang="en-US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4228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性能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测试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33780" y="1471295"/>
            <a:ext cx="9825990" cy="515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3</a:t>
              </a:r>
              <a:endParaRPr lang="zh-CN" altLang="en-US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30657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dlf 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全链路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2875" y="1595120"/>
            <a:ext cx="8025765" cy="32302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2910" y="23837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FF00"/>
                </a:solidFill>
              </a:rPr>
              <a:t>dlf + </a:t>
            </a:r>
            <a:r>
              <a:rPr lang="en-US" altLang="zh-CN">
                <a:solidFill>
                  <a:srgbClr val="FFFF00"/>
                </a:solidFill>
              </a:rPr>
              <a:t>paimon</a:t>
            </a:r>
            <a:endParaRPr lang="en-US" altLang="zh-CN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统一元数据及存储</a:t>
            </a:r>
            <a:r>
              <a:rPr lang="zh-CN" altLang="en-US">
                <a:solidFill>
                  <a:srgbClr val="FFFF00"/>
                </a:solidFill>
              </a:rPr>
              <a:t>格式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建立以</a:t>
            </a:r>
            <a:r>
              <a:rPr lang="en-US" altLang="zh-CN">
                <a:solidFill>
                  <a:srgbClr val="FFFF00"/>
                </a:solidFill>
              </a:rPr>
              <a:t> paimon </a:t>
            </a:r>
            <a:r>
              <a:rPr lang="zh-CN" altLang="en-US">
                <a:solidFill>
                  <a:srgbClr val="FFFF00"/>
                </a:solidFill>
              </a:rPr>
              <a:t>为存储</a:t>
            </a:r>
            <a:r>
              <a:rPr lang="zh-CN" altLang="en-US">
                <a:solidFill>
                  <a:srgbClr val="FFFF00"/>
                </a:solidFill>
              </a:rPr>
              <a:t>基础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多查询引擎百花齐放的云上</a:t>
            </a:r>
            <a:r>
              <a:rPr lang="zh-CN" altLang="en-US">
                <a:solidFill>
                  <a:srgbClr val="FFFF00"/>
                </a:solidFill>
              </a:rPr>
              <a:t>生态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4"/>
          <p:cNvGrpSpPr/>
          <p:nvPr/>
        </p:nvGrpSpPr>
        <p:grpSpPr>
          <a:xfrm>
            <a:off x="514668" y="1580515"/>
            <a:ext cx="11162665" cy="4585774"/>
            <a:chOff x="3457574" y="1641515"/>
            <a:chExt cx="5143501" cy="3379538"/>
          </a:xfrm>
        </p:grpSpPr>
        <p:grpSp>
          <p:nvGrpSpPr>
            <p:cNvPr id="40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04" name="组合 6"/>
            <p:cNvGrpSpPr/>
            <p:nvPr/>
          </p:nvGrpSpPr>
          <p:grpSpPr>
            <a:xfrm flipH="1" flipV="1">
              <a:off x="3457574" y="3370824"/>
              <a:ext cx="4951785" cy="726031"/>
              <a:chOff x="4324350" y="2295525"/>
              <a:chExt cx="3733800" cy="67990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0" name="文本框 8"/>
            <p:cNvSpPr txBox="1"/>
            <p:nvPr/>
          </p:nvSpPr>
          <p:spPr>
            <a:xfrm>
              <a:off x="4218180" y="4681774"/>
              <a:ext cx="3318288" cy="3392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 defTabSz="914400"/>
              <a:endParaRPr lang="en-US" altLang="zh-CN" sz="2400" dirty="0">
                <a:solidFill>
                  <a:schemeClr val="bg1"/>
                </a:solidFill>
                <a:latin typeface="微软雅黑" charset="0"/>
                <a:ea typeface="微软雅黑" charset="0"/>
                <a:sym typeface="Arial" panose="020B0604020202090204" pitchFamily="34" charset="0"/>
              </a:endParaRPr>
            </a:p>
          </p:txBody>
        </p:sp>
        <p:sp>
          <p:nvSpPr>
            <p:cNvPr id="4111" name="文本框 9"/>
            <p:cNvSpPr txBox="1"/>
            <p:nvPr/>
          </p:nvSpPr>
          <p:spPr>
            <a:xfrm>
              <a:off x="4495261" y="1641515"/>
              <a:ext cx="3316567" cy="310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endParaRPr lang="zh-CN" altLang="en-US" sz="16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9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0" y="-115570"/>
            <a:ext cx="12315190" cy="7048500"/>
            <a:chOff x="0" y="-182"/>
            <a:chExt cx="19394" cy="11100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0" y="-140"/>
              <a:ext cx="7484" cy="11059"/>
              <a:chOff x="-38101" y="-38100"/>
              <a:chExt cx="8714454" cy="7275513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-38100" y="-38100"/>
                <a:ext cx="4277032" cy="2477729"/>
              </a:xfrm>
              <a:custGeom>
                <a:avLst/>
                <a:gdLst>
                  <a:gd name="connsiteX0" fmla="*/ 0 w 4277032"/>
                  <a:gd name="connsiteY0" fmla="*/ 0 h 2477729"/>
                  <a:gd name="connsiteX1" fmla="*/ 0 w 4277032"/>
                  <a:gd name="connsiteY1" fmla="*/ 2477729 h 2477729"/>
                  <a:gd name="connsiteX2" fmla="*/ 4277032 w 4277032"/>
                  <a:gd name="connsiteY2" fmla="*/ 0 h 2477729"/>
                  <a:gd name="connsiteX3" fmla="*/ 0 w 4277032"/>
                  <a:gd name="connsiteY3" fmla="*/ 0 h 2477729"/>
                  <a:gd name="connsiteX0-1" fmla="*/ 0 w 4277032"/>
                  <a:gd name="connsiteY0-2" fmla="*/ 0 h 2477729"/>
                  <a:gd name="connsiteX1-3" fmla="*/ 0 w 4277032"/>
                  <a:gd name="connsiteY1-4" fmla="*/ 2477729 h 2477729"/>
                  <a:gd name="connsiteX2-5" fmla="*/ 4277032 w 4277032"/>
                  <a:gd name="connsiteY2-6" fmla="*/ 0 h 2477729"/>
                  <a:gd name="connsiteX3-7" fmla="*/ 0 w 4277032"/>
                  <a:gd name="connsiteY3-8" fmla="*/ 0 h 2477729"/>
                  <a:gd name="connsiteX0-9" fmla="*/ 0 w 4277032"/>
                  <a:gd name="connsiteY0-10" fmla="*/ 0 h 2477729"/>
                  <a:gd name="connsiteX1-11" fmla="*/ 0 w 4277032"/>
                  <a:gd name="connsiteY1-12" fmla="*/ 2477729 h 2477729"/>
                  <a:gd name="connsiteX2-13" fmla="*/ 4277032 w 4277032"/>
                  <a:gd name="connsiteY2-14" fmla="*/ 0 h 2477729"/>
                  <a:gd name="connsiteX3-15" fmla="*/ 0 w 4277032"/>
                  <a:gd name="connsiteY3-16" fmla="*/ 0 h 2477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77032" h="2477729">
                    <a:moveTo>
                      <a:pt x="0" y="0"/>
                    </a:moveTo>
                    <a:lnTo>
                      <a:pt x="0" y="2477729"/>
                    </a:lnTo>
                    <a:cubicBezTo>
                      <a:pt x="1590777" y="1829619"/>
                      <a:pt x="3029155" y="1219610"/>
                      <a:pt x="42770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7794">
                      <a:alpha val="26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8100000" scaled="1"/>
                <a:tileRect/>
              </a:gradFill>
              <a:ln w="19050">
                <a:solidFill>
                  <a:schemeClr val="bg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 flipV="1">
                <a:off x="-38100" y="4416357"/>
                <a:ext cx="4572000" cy="2821056"/>
              </a:xfrm>
              <a:custGeom>
                <a:avLst/>
                <a:gdLst>
                  <a:gd name="connsiteX0" fmla="*/ 0 w 4277032"/>
                  <a:gd name="connsiteY0" fmla="*/ 0 h 2477729"/>
                  <a:gd name="connsiteX1" fmla="*/ 0 w 4277032"/>
                  <a:gd name="connsiteY1" fmla="*/ 2477729 h 2477729"/>
                  <a:gd name="connsiteX2" fmla="*/ 4277032 w 4277032"/>
                  <a:gd name="connsiteY2" fmla="*/ 0 h 2477729"/>
                  <a:gd name="connsiteX3" fmla="*/ 0 w 4277032"/>
                  <a:gd name="connsiteY3" fmla="*/ 0 h 2477729"/>
                  <a:gd name="connsiteX0-1" fmla="*/ 0 w 4277032"/>
                  <a:gd name="connsiteY0-2" fmla="*/ 0 h 2477729"/>
                  <a:gd name="connsiteX1-3" fmla="*/ 0 w 4277032"/>
                  <a:gd name="connsiteY1-4" fmla="*/ 2477729 h 2477729"/>
                  <a:gd name="connsiteX2-5" fmla="*/ 4277032 w 4277032"/>
                  <a:gd name="connsiteY2-6" fmla="*/ 0 h 2477729"/>
                  <a:gd name="connsiteX3-7" fmla="*/ 0 w 4277032"/>
                  <a:gd name="connsiteY3-8" fmla="*/ 0 h 2477729"/>
                  <a:gd name="connsiteX0-9" fmla="*/ 0 w 4277032"/>
                  <a:gd name="connsiteY0-10" fmla="*/ 0 h 2477729"/>
                  <a:gd name="connsiteX1-11" fmla="*/ 0 w 4277032"/>
                  <a:gd name="connsiteY1-12" fmla="*/ 2477729 h 2477729"/>
                  <a:gd name="connsiteX2-13" fmla="*/ 4277032 w 4277032"/>
                  <a:gd name="connsiteY2-14" fmla="*/ 0 h 2477729"/>
                  <a:gd name="connsiteX3-15" fmla="*/ 0 w 4277032"/>
                  <a:gd name="connsiteY3-16" fmla="*/ 0 h 2477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77032" h="2477729">
                    <a:moveTo>
                      <a:pt x="0" y="0"/>
                    </a:moveTo>
                    <a:lnTo>
                      <a:pt x="0" y="2477729"/>
                    </a:lnTo>
                    <a:cubicBezTo>
                      <a:pt x="1590777" y="1829619"/>
                      <a:pt x="3029155" y="1219610"/>
                      <a:pt x="42770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7794">
                      <a:alpha val="26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8100000" scaled="1"/>
                <a:tileRect/>
              </a:gradFill>
              <a:ln w="19050">
                <a:solidFill>
                  <a:schemeClr val="bg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 flipV="1">
                <a:off x="-38100" y="3521528"/>
                <a:ext cx="8714453" cy="3715884"/>
              </a:xfrm>
              <a:custGeom>
                <a:avLst/>
                <a:gdLst>
                  <a:gd name="connsiteX0" fmla="*/ 0 w 4277032"/>
                  <a:gd name="connsiteY0" fmla="*/ 0 h 2477729"/>
                  <a:gd name="connsiteX1" fmla="*/ 0 w 4277032"/>
                  <a:gd name="connsiteY1" fmla="*/ 2477729 h 2477729"/>
                  <a:gd name="connsiteX2" fmla="*/ 4277032 w 4277032"/>
                  <a:gd name="connsiteY2" fmla="*/ 0 h 2477729"/>
                  <a:gd name="connsiteX3" fmla="*/ 0 w 4277032"/>
                  <a:gd name="connsiteY3" fmla="*/ 0 h 2477729"/>
                  <a:gd name="connsiteX0-1" fmla="*/ 0 w 4277032"/>
                  <a:gd name="connsiteY0-2" fmla="*/ 0 h 2477729"/>
                  <a:gd name="connsiteX1-3" fmla="*/ 0 w 4277032"/>
                  <a:gd name="connsiteY1-4" fmla="*/ 2477729 h 2477729"/>
                  <a:gd name="connsiteX2-5" fmla="*/ 4277032 w 4277032"/>
                  <a:gd name="connsiteY2-6" fmla="*/ 0 h 2477729"/>
                  <a:gd name="connsiteX3-7" fmla="*/ 0 w 4277032"/>
                  <a:gd name="connsiteY3-8" fmla="*/ 0 h 2477729"/>
                  <a:gd name="connsiteX0-9" fmla="*/ 0 w 4277032"/>
                  <a:gd name="connsiteY0-10" fmla="*/ 0 h 2477729"/>
                  <a:gd name="connsiteX1-11" fmla="*/ 0 w 4277032"/>
                  <a:gd name="connsiteY1-12" fmla="*/ 2477729 h 2477729"/>
                  <a:gd name="connsiteX2-13" fmla="*/ 4277032 w 4277032"/>
                  <a:gd name="connsiteY2-14" fmla="*/ 0 h 2477729"/>
                  <a:gd name="connsiteX3-15" fmla="*/ 0 w 4277032"/>
                  <a:gd name="connsiteY3-16" fmla="*/ 0 h 2477729"/>
                  <a:gd name="connsiteX0-17" fmla="*/ 0 w 4277032"/>
                  <a:gd name="connsiteY0-18" fmla="*/ 0 h 2477729"/>
                  <a:gd name="connsiteX1-19" fmla="*/ 0 w 4277032"/>
                  <a:gd name="connsiteY1-20" fmla="*/ 2477729 h 2477729"/>
                  <a:gd name="connsiteX2-21" fmla="*/ 4277032 w 4277032"/>
                  <a:gd name="connsiteY2-22" fmla="*/ 0 h 2477729"/>
                  <a:gd name="connsiteX3-23" fmla="*/ 0 w 4277032"/>
                  <a:gd name="connsiteY3-24" fmla="*/ 0 h 2477729"/>
                  <a:gd name="connsiteX0-25" fmla="*/ 0 w 4277032"/>
                  <a:gd name="connsiteY0-26" fmla="*/ 0 h 2477729"/>
                  <a:gd name="connsiteX1-27" fmla="*/ 0 w 4277032"/>
                  <a:gd name="connsiteY1-28" fmla="*/ 2477729 h 2477729"/>
                  <a:gd name="connsiteX2-29" fmla="*/ 4277032 w 4277032"/>
                  <a:gd name="connsiteY2-30" fmla="*/ 0 h 2477729"/>
                  <a:gd name="connsiteX3-31" fmla="*/ 0 w 4277032"/>
                  <a:gd name="connsiteY3-32" fmla="*/ 0 h 2477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77032" h="2477729">
                    <a:moveTo>
                      <a:pt x="0" y="0"/>
                    </a:moveTo>
                    <a:lnTo>
                      <a:pt x="0" y="2477729"/>
                    </a:lnTo>
                    <a:cubicBezTo>
                      <a:pt x="2030212" y="1997750"/>
                      <a:pt x="3047855" y="1279657"/>
                      <a:pt x="42770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rgbClr val="F0E4B7">
                        <a:alpha val="50000"/>
                      </a:srgbClr>
                    </a:gs>
                    <a:gs pos="100000">
                      <a:srgbClr val="D9C485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lvl="0" algn="ctr"/>
                <a:endParaRPr lang="zh-CN" altLang="en-US"/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8101" y="-38100"/>
                <a:ext cx="8714453" cy="3512925"/>
              </a:xfrm>
              <a:custGeom>
                <a:avLst/>
                <a:gdLst>
                  <a:gd name="connsiteX0" fmla="*/ 0 w 4277032"/>
                  <a:gd name="connsiteY0" fmla="*/ 0 h 2477729"/>
                  <a:gd name="connsiteX1" fmla="*/ 0 w 4277032"/>
                  <a:gd name="connsiteY1" fmla="*/ 2477729 h 2477729"/>
                  <a:gd name="connsiteX2" fmla="*/ 4277032 w 4277032"/>
                  <a:gd name="connsiteY2" fmla="*/ 0 h 2477729"/>
                  <a:gd name="connsiteX3" fmla="*/ 0 w 4277032"/>
                  <a:gd name="connsiteY3" fmla="*/ 0 h 2477729"/>
                  <a:gd name="connsiteX0-1" fmla="*/ 0 w 4277032"/>
                  <a:gd name="connsiteY0-2" fmla="*/ 0 h 2477729"/>
                  <a:gd name="connsiteX1-3" fmla="*/ 0 w 4277032"/>
                  <a:gd name="connsiteY1-4" fmla="*/ 2477729 h 2477729"/>
                  <a:gd name="connsiteX2-5" fmla="*/ 4277032 w 4277032"/>
                  <a:gd name="connsiteY2-6" fmla="*/ 0 h 2477729"/>
                  <a:gd name="connsiteX3-7" fmla="*/ 0 w 4277032"/>
                  <a:gd name="connsiteY3-8" fmla="*/ 0 h 2477729"/>
                  <a:gd name="connsiteX0-9" fmla="*/ 0 w 4277032"/>
                  <a:gd name="connsiteY0-10" fmla="*/ 0 h 2477729"/>
                  <a:gd name="connsiteX1-11" fmla="*/ 0 w 4277032"/>
                  <a:gd name="connsiteY1-12" fmla="*/ 2477729 h 2477729"/>
                  <a:gd name="connsiteX2-13" fmla="*/ 4277032 w 4277032"/>
                  <a:gd name="connsiteY2-14" fmla="*/ 0 h 2477729"/>
                  <a:gd name="connsiteX3-15" fmla="*/ 0 w 4277032"/>
                  <a:gd name="connsiteY3-16" fmla="*/ 0 h 2477729"/>
                  <a:gd name="connsiteX0-17" fmla="*/ 0 w 4277032"/>
                  <a:gd name="connsiteY0-18" fmla="*/ 0 h 2477729"/>
                  <a:gd name="connsiteX1-19" fmla="*/ 0 w 4277032"/>
                  <a:gd name="connsiteY1-20" fmla="*/ 2477729 h 2477729"/>
                  <a:gd name="connsiteX2-21" fmla="*/ 4277032 w 4277032"/>
                  <a:gd name="connsiteY2-22" fmla="*/ 0 h 2477729"/>
                  <a:gd name="connsiteX3-23" fmla="*/ 0 w 4277032"/>
                  <a:gd name="connsiteY3-24" fmla="*/ 0 h 2477729"/>
                  <a:gd name="connsiteX0-25" fmla="*/ 0 w 4277032"/>
                  <a:gd name="connsiteY0-26" fmla="*/ 0 h 2477729"/>
                  <a:gd name="connsiteX1-27" fmla="*/ 0 w 4277032"/>
                  <a:gd name="connsiteY1-28" fmla="*/ 2477729 h 2477729"/>
                  <a:gd name="connsiteX2-29" fmla="*/ 4277032 w 4277032"/>
                  <a:gd name="connsiteY2-30" fmla="*/ 0 h 2477729"/>
                  <a:gd name="connsiteX3-31" fmla="*/ 0 w 4277032"/>
                  <a:gd name="connsiteY3-32" fmla="*/ 0 h 2477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77032" h="2477729">
                    <a:moveTo>
                      <a:pt x="0" y="0"/>
                    </a:moveTo>
                    <a:lnTo>
                      <a:pt x="0" y="2477729"/>
                    </a:lnTo>
                    <a:cubicBezTo>
                      <a:pt x="2030212" y="1997750"/>
                      <a:pt x="3047855" y="1279657"/>
                      <a:pt x="42770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rgbClr val="F0E4B7">
                        <a:alpha val="50000"/>
                      </a:srgbClr>
                    </a:gs>
                    <a:gs pos="100000">
                      <a:srgbClr val="D9C485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12700" y="3878580"/>
                <a:ext cx="1693039" cy="502920"/>
              </a:xfrm>
              <a:custGeom>
                <a:avLst/>
                <a:gdLst>
                  <a:gd name="connsiteX0" fmla="*/ 0 w 1371600"/>
                  <a:gd name="connsiteY0" fmla="*/ 635000 h 635000"/>
                  <a:gd name="connsiteX1" fmla="*/ 1371600 w 1371600"/>
                  <a:gd name="connsiteY1" fmla="*/ 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1600" h="635000">
                    <a:moveTo>
                      <a:pt x="0" y="635000"/>
                    </a:moveTo>
                    <a:cubicBezTo>
                      <a:pt x="533400" y="328083"/>
                      <a:pt x="1066800" y="21167"/>
                      <a:pt x="1371600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任意多边形: 形状 10"/>
              <p:cNvSpPr/>
              <p:nvPr/>
            </p:nvSpPr>
            <p:spPr>
              <a:xfrm flipV="1">
                <a:off x="1" y="2590219"/>
                <a:ext cx="1652588" cy="562556"/>
              </a:xfrm>
              <a:custGeom>
                <a:avLst/>
                <a:gdLst>
                  <a:gd name="connsiteX0" fmla="*/ 0 w 1371600"/>
                  <a:gd name="connsiteY0" fmla="*/ 635000 h 635000"/>
                  <a:gd name="connsiteX1" fmla="*/ 1371600 w 1371600"/>
                  <a:gd name="connsiteY1" fmla="*/ 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1600" h="635000">
                    <a:moveTo>
                      <a:pt x="0" y="635000"/>
                    </a:moveTo>
                    <a:cubicBezTo>
                      <a:pt x="533400" y="328083"/>
                      <a:pt x="1066800" y="21167"/>
                      <a:pt x="1371600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 userDrawn="1"/>
          </p:nvGrpSpPr>
          <p:grpSpPr>
            <a:xfrm flipH="1">
              <a:off x="11910" y="-182"/>
              <a:ext cx="7484" cy="11059"/>
              <a:chOff x="-38101" y="-38100"/>
              <a:chExt cx="8714454" cy="7275513"/>
            </a:xfrm>
          </p:grpSpPr>
          <p:sp>
            <p:nvSpPr>
              <p:cNvPr id="27" name="任意多边形: 形状 5"/>
              <p:cNvSpPr/>
              <p:nvPr/>
            </p:nvSpPr>
            <p:spPr>
              <a:xfrm>
                <a:off x="-38100" y="-38100"/>
                <a:ext cx="4277032" cy="2477729"/>
              </a:xfrm>
              <a:custGeom>
                <a:avLst/>
                <a:gdLst>
                  <a:gd name="connsiteX0" fmla="*/ 0 w 4277032"/>
                  <a:gd name="connsiteY0" fmla="*/ 0 h 2477729"/>
                  <a:gd name="connsiteX1" fmla="*/ 0 w 4277032"/>
                  <a:gd name="connsiteY1" fmla="*/ 2477729 h 2477729"/>
                  <a:gd name="connsiteX2" fmla="*/ 4277032 w 4277032"/>
                  <a:gd name="connsiteY2" fmla="*/ 0 h 2477729"/>
                  <a:gd name="connsiteX3" fmla="*/ 0 w 4277032"/>
                  <a:gd name="connsiteY3" fmla="*/ 0 h 2477729"/>
                  <a:gd name="connsiteX0-1" fmla="*/ 0 w 4277032"/>
                  <a:gd name="connsiteY0-2" fmla="*/ 0 h 2477729"/>
                  <a:gd name="connsiteX1-3" fmla="*/ 0 w 4277032"/>
                  <a:gd name="connsiteY1-4" fmla="*/ 2477729 h 2477729"/>
                  <a:gd name="connsiteX2-5" fmla="*/ 4277032 w 4277032"/>
                  <a:gd name="connsiteY2-6" fmla="*/ 0 h 2477729"/>
                  <a:gd name="connsiteX3-7" fmla="*/ 0 w 4277032"/>
                  <a:gd name="connsiteY3-8" fmla="*/ 0 h 2477729"/>
                  <a:gd name="connsiteX0-9" fmla="*/ 0 w 4277032"/>
                  <a:gd name="connsiteY0-10" fmla="*/ 0 h 2477729"/>
                  <a:gd name="connsiteX1-11" fmla="*/ 0 w 4277032"/>
                  <a:gd name="connsiteY1-12" fmla="*/ 2477729 h 2477729"/>
                  <a:gd name="connsiteX2-13" fmla="*/ 4277032 w 4277032"/>
                  <a:gd name="connsiteY2-14" fmla="*/ 0 h 2477729"/>
                  <a:gd name="connsiteX3-15" fmla="*/ 0 w 4277032"/>
                  <a:gd name="connsiteY3-16" fmla="*/ 0 h 2477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77032" h="2477729">
                    <a:moveTo>
                      <a:pt x="0" y="0"/>
                    </a:moveTo>
                    <a:lnTo>
                      <a:pt x="0" y="2477729"/>
                    </a:lnTo>
                    <a:cubicBezTo>
                      <a:pt x="1590777" y="1829619"/>
                      <a:pt x="3029155" y="1219610"/>
                      <a:pt x="42770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7794">
                      <a:alpha val="26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8100000" scaled="1"/>
                <a:tileRect/>
              </a:gradFill>
              <a:ln w="19050">
                <a:solidFill>
                  <a:schemeClr val="bg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6"/>
              <p:cNvSpPr/>
              <p:nvPr/>
            </p:nvSpPr>
            <p:spPr>
              <a:xfrm flipV="1">
                <a:off x="-38100" y="4416357"/>
                <a:ext cx="4572000" cy="2821056"/>
              </a:xfrm>
              <a:custGeom>
                <a:avLst/>
                <a:gdLst>
                  <a:gd name="connsiteX0" fmla="*/ 0 w 4277032"/>
                  <a:gd name="connsiteY0" fmla="*/ 0 h 2477729"/>
                  <a:gd name="connsiteX1" fmla="*/ 0 w 4277032"/>
                  <a:gd name="connsiteY1" fmla="*/ 2477729 h 2477729"/>
                  <a:gd name="connsiteX2" fmla="*/ 4277032 w 4277032"/>
                  <a:gd name="connsiteY2" fmla="*/ 0 h 2477729"/>
                  <a:gd name="connsiteX3" fmla="*/ 0 w 4277032"/>
                  <a:gd name="connsiteY3" fmla="*/ 0 h 2477729"/>
                  <a:gd name="connsiteX0-1" fmla="*/ 0 w 4277032"/>
                  <a:gd name="connsiteY0-2" fmla="*/ 0 h 2477729"/>
                  <a:gd name="connsiteX1-3" fmla="*/ 0 w 4277032"/>
                  <a:gd name="connsiteY1-4" fmla="*/ 2477729 h 2477729"/>
                  <a:gd name="connsiteX2-5" fmla="*/ 4277032 w 4277032"/>
                  <a:gd name="connsiteY2-6" fmla="*/ 0 h 2477729"/>
                  <a:gd name="connsiteX3-7" fmla="*/ 0 w 4277032"/>
                  <a:gd name="connsiteY3-8" fmla="*/ 0 h 2477729"/>
                  <a:gd name="connsiteX0-9" fmla="*/ 0 w 4277032"/>
                  <a:gd name="connsiteY0-10" fmla="*/ 0 h 2477729"/>
                  <a:gd name="connsiteX1-11" fmla="*/ 0 w 4277032"/>
                  <a:gd name="connsiteY1-12" fmla="*/ 2477729 h 2477729"/>
                  <a:gd name="connsiteX2-13" fmla="*/ 4277032 w 4277032"/>
                  <a:gd name="connsiteY2-14" fmla="*/ 0 h 2477729"/>
                  <a:gd name="connsiteX3-15" fmla="*/ 0 w 4277032"/>
                  <a:gd name="connsiteY3-16" fmla="*/ 0 h 2477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77032" h="2477729">
                    <a:moveTo>
                      <a:pt x="0" y="0"/>
                    </a:moveTo>
                    <a:lnTo>
                      <a:pt x="0" y="2477729"/>
                    </a:lnTo>
                    <a:cubicBezTo>
                      <a:pt x="1590777" y="1829619"/>
                      <a:pt x="3029155" y="1219610"/>
                      <a:pt x="42770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7794">
                      <a:alpha val="26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8100000" scaled="1"/>
                <a:tileRect/>
              </a:gradFill>
              <a:ln w="19050">
                <a:solidFill>
                  <a:schemeClr val="bg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7"/>
              <p:cNvSpPr/>
              <p:nvPr/>
            </p:nvSpPr>
            <p:spPr>
              <a:xfrm flipV="1">
                <a:off x="-38100" y="3521528"/>
                <a:ext cx="8714453" cy="3715884"/>
              </a:xfrm>
              <a:custGeom>
                <a:avLst/>
                <a:gdLst>
                  <a:gd name="connsiteX0" fmla="*/ 0 w 4277032"/>
                  <a:gd name="connsiteY0" fmla="*/ 0 h 2477729"/>
                  <a:gd name="connsiteX1" fmla="*/ 0 w 4277032"/>
                  <a:gd name="connsiteY1" fmla="*/ 2477729 h 2477729"/>
                  <a:gd name="connsiteX2" fmla="*/ 4277032 w 4277032"/>
                  <a:gd name="connsiteY2" fmla="*/ 0 h 2477729"/>
                  <a:gd name="connsiteX3" fmla="*/ 0 w 4277032"/>
                  <a:gd name="connsiteY3" fmla="*/ 0 h 2477729"/>
                  <a:gd name="connsiteX0-1" fmla="*/ 0 w 4277032"/>
                  <a:gd name="connsiteY0-2" fmla="*/ 0 h 2477729"/>
                  <a:gd name="connsiteX1-3" fmla="*/ 0 w 4277032"/>
                  <a:gd name="connsiteY1-4" fmla="*/ 2477729 h 2477729"/>
                  <a:gd name="connsiteX2-5" fmla="*/ 4277032 w 4277032"/>
                  <a:gd name="connsiteY2-6" fmla="*/ 0 h 2477729"/>
                  <a:gd name="connsiteX3-7" fmla="*/ 0 w 4277032"/>
                  <a:gd name="connsiteY3-8" fmla="*/ 0 h 2477729"/>
                  <a:gd name="connsiteX0-9" fmla="*/ 0 w 4277032"/>
                  <a:gd name="connsiteY0-10" fmla="*/ 0 h 2477729"/>
                  <a:gd name="connsiteX1-11" fmla="*/ 0 w 4277032"/>
                  <a:gd name="connsiteY1-12" fmla="*/ 2477729 h 2477729"/>
                  <a:gd name="connsiteX2-13" fmla="*/ 4277032 w 4277032"/>
                  <a:gd name="connsiteY2-14" fmla="*/ 0 h 2477729"/>
                  <a:gd name="connsiteX3-15" fmla="*/ 0 w 4277032"/>
                  <a:gd name="connsiteY3-16" fmla="*/ 0 h 2477729"/>
                  <a:gd name="connsiteX0-17" fmla="*/ 0 w 4277032"/>
                  <a:gd name="connsiteY0-18" fmla="*/ 0 h 2477729"/>
                  <a:gd name="connsiteX1-19" fmla="*/ 0 w 4277032"/>
                  <a:gd name="connsiteY1-20" fmla="*/ 2477729 h 2477729"/>
                  <a:gd name="connsiteX2-21" fmla="*/ 4277032 w 4277032"/>
                  <a:gd name="connsiteY2-22" fmla="*/ 0 h 2477729"/>
                  <a:gd name="connsiteX3-23" fmla="*/ 0 w 4277032"/>
                  <a:gd name="connsiteY3-24" fmla="*/ 0 h 2477729"/>
                  <a:gd name="connsiteX0-25" fmla="*/ 0 w 4277032"/>
                  <a:gd name="connsiteY0-26" fmla="*/ 0 h 2477729"/>
                  <a:gd name="connsiteX1-27" fmla="*/ 0 w 4277032"/>
                  <a:gd name="connsiteY1-28" fmla="*/ 2477729 h 2477729"/>
                  <a:gd name="connsiteX2-29" fmla="*/ 4277032 w 4277032"/>
                  <a:gd name="connsiteY2-30" fmla="*/ 0 h 2477729"/>
                  <a:gd name="connsiteX3-31" fmla="*/ 0 w 4277032"/>
                  <a:gd name="connsiteY3-32" fmla="*/ 0 h 2477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77032" h="2477729">
                    <a:moveTo>
                      <a:pt x="0" y="0"/>
                    </a:moveTo>
                    <a:lnTo>
                      <a:pt x="0" y="2477729"/>
                    </a:lnTo>
                    <a:cubicBezTo>
                      <a:pt x="2030212" y="1997750"/>
                      <a:pt x="3047855" y="1279657"/>
                      <a:pt x="42770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rgbClr val="F0E4B7">
                        <a:alpha val="50000"/>
                      </a:srgbClr>
                    </a:gs>
                    <a:gs pos="100000">
                      <a:srgbClr val="D9C485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lvl="0" algn="ctr"/>
                <a:endParaRPr lang="zh-CN" altLang="en-US"/>
              </a:p>
            </p:txBody>
          </p:sp>
          <p:sp>
            <p:nvSpPr>
              <p:cNvPr id="30" name="任意多边形: 形状 8"/>
              <p:cNvSpPr/>
              <p:nvPr/>
            </p:nvSpPr>
            <p:spPr>
              <a:xfrm>
                <a:off x="-38101" y="-38100"/>
                <a:ext cx="8714453" cy="3512925"/>
              </a:xfrm>
              <a:custGeom>
                <a:avLst/>
                <a:gdLst>
                  <a:gd name="connsiteX0" fmla="*/ 0 w 4277032"/>
                  <a:gd name="connsiteY0" fmla="*/ 0 h 2477729"/>
                  <a:gd name="connsiteX1" fmla="*/ 0 w 4277032"/>
                  <a:gd name="connsiteY1" fmla="*/ 2477729 h 2477729"/>
                  <a:gd name="connsiteX2" fmla="*/ 4277032 w 4277032"/>
                  <a:gd name="connsiteY2" fmla="*/ 0 h 2477729"/>
                  <a:gd name="connsiteX3" fmla="*/ 0 w 4277032"/>
                  <a:gd name="connsiteY3" fmla="*/ 0 h 2477729"/>
                  <a:gd name="connsiteX0-1" fmla="*/ 0 w 4277032"/>
                  <a:gd name="connsiteY0-2" fmla="*/ 0 h 2477729"/>
                  <a:gd name="connsiteX1-3" fmla="*/ 0 w 4277032"/>
                  <a:gd name="connsiteY1-4" fmla="*/ 2477729 h 2477729"/>
                  <a:gd name="connsiteX2-5" fmla="*/ 4277032 w 4277032"/>
                  <a:gd name="connsiteY2-6" fmla="*/ 0 h 2477729"/>
                  <a:gd name="connsiteX3-7" fmla="*/ 0 w 4277032"/>
                  <a:gd name="connsiteY3-8" fmla="*/ 0 h 2477729"/>
                  <a:gd name="connsiteX0-9" fmla="*/ 0 w 4277032"/>
                  <a:gd name="connsiteY0-10" fmla="*/ 0 h 2477729"/>
                  <a:gd name="connsiteX1-11" fmla="*/ 0 w 4277032"/>
                  <a:gd name="connsiteY1-12" fmla="*/ 2477729 h 2477729"/>
                  <a:gd name="connsiteX2-13" fmla="*/ 4277032 w 4277032"/>
                  <a:gd name="connsiteY2-14" fmla="*/ 0 h 2477729"/>
                  <a:gd name="connsiteX3-15" fmla="*/ 0 w 4277032"/>
                  <a:gd name="connsiteY3-16" fmla="*/ 0 h 2477729"/>
                  <a:gd name="connsiteX0-17" fmla="*/ 0 w 4277032"/>
                  <a:gd name="connsiteY0-18" fmla="*/ 0 h 2477729"/>
                  <a:gd name="connsiteX1-19" fmla="*/ 0 w 4277032"/>
                  <a:gd name="connsiteY1-20" fmla="*/ 2477729 h 2477729"/>
                  <a:gd name="connsiteX2-21" fmla="*/ 4277032 w 4277032"/>
                  <a:gd name="connsiteY2-22" fmla="*/ 0 h 2477729"/>
                  <a:gd name="connsiteX3-23" fmla="*/ 0 w 4277032"/>
                  <a:gd name="connsiteY3-24" fmla="*/ 0 h 2477729"/>
                  <a:gd name="connsiteX0-25" fmla="*/ 0 w 4277032"/>
                  <a:gd name="connsiteY0-26" fmla="*/ 0 h 2477729"/>
                  <a:gd name="connsiteX1-27" fmla="*/ 0 w 4277032"/>
                  <a:gd name="connsiteY1-28" fmla="*/ 2477729 h 2477729"/>
                  <a:gd name="connsiteX2-29" fmla="*/ 4277032 w 4277032"/>
                  <a:gd name="connsiteY2-30" fmla="*/ 0 h 2477729"/>
                  <a:gd name="connsiteX3-31" fmla="*/ 0 w 4277032"/>
                  <a:gd name="connsiteY3-32" fmla="*/ 0 h 2477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77032" h="2477729">
                    <a:moveTo>
                      <a:pt x="0" y="0"/>
                    </a:moveTo>
                    <a:lnTo>
                      <a:pt x="0" y="2477729"/>
                    </a:lnTo>
                    <a:cubicBezTo>
                      <a:pt x="2030212" y="1997750"/>
                      <a:pt x="3047855" y="1279657"/>
                      <a:pt x="42770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rgbClr val="F0E4B7">
                        <a:alpha val="50000"/>
                      </a:srgbClr>
                    </a:gs>
                    <a:gs pos="100000">
                      <a:srgbClr val="D9C485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9"/>
              <p:cNvSpPr/>
              <p:nvPr/>
            </p:nvSpPr>
            <p:spPr>
              <a:xfrm>
                <a:off x="-12700" y="3878580"/>
                <a:ext cx="1693039" cy="502920"/>
              </a:xfrm>
              <a:custGeom>
                <a:avLst/>
                <a:gdLst>
                  <a:gd name="connsiteX0" fmla="*/ 0 w 1371600"/>
                  <a:gd name="connsiteY0" fmla="*/ 635000 h 635000"/>
                  <a:gd name="connsiteX1" fmla="*/ 1371600 w 1371600"/>
                  <a:gd name="connsiteY1" fmla="*/ 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1600" h="635000">
                    <a:moveTo>
                      <a:pt x="0" y="635000"/>
                    </a:moveTo>
                    <a:cubicBezTo>
                      <a:pt x="533400" y="328083"/>
                      <a:pt x="1066800" y="21167"/>
                      <a:pt x="1371600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10"/>
              <p:cNvSpPr/>
              <p:nvPr/>
            </p:nvSpPr>
            <p:spPr>
              <a:xfrm flipV="1">
                <a:off x="1" y="2590219"/>
                <a:ext cx="1652588" cy="562556"/>
              </a:xfrm>
              <a:custGeom>
                <a:avLst/>
                <a:gdLst>
                  <a:gd name="connsiteX0" fmla="*/ 0 w 1371600"/>
                  <a:gd name="connsiteY0" fmla="*/ 635000 h 635000"/>
                  <a:gd name="connsiteX1" fmla="*/ 1371600 w 1371600"/>
                  <a:gd name="connsiteY1" fmla="*/ 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1600" h="635000">
                    <a:moveTo>
                      <a:pt x="0" y="635000"/>
                    </a:moveTo>
                    <a:cubicBezTo>
                      <a:pt x="533400" y="328083"/>
                      <a:pt x="1066800" y="21167"/>
                      <a:pt x="1371600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95000"/>
                    <a:alpha val="2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205" name="文本框 204"/>
          <p:cNvSpPr txBox="1"/>
          <p:nvPr/>
        </p:nvSpPr>
        <p:spPr>
          <a:xfrm>
            <a:off x="323215" y="2552065"/>
            <a:ext cx="11555095" cy="175323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84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sz="5400">
                <a:solidFill>
                  <a:srgbClr val="EEE2B6"/>
                </a:solidFill>
                <a:latin typeface="微软雅黑" charset="0"/>
                <a:ea typeface="微软雅黑" charset="0"/>
                <a:sym typeface="+mn-ea"/>
              </a:rPr>
              <a:t>Paimon 1.0 </a:t>
            </a:r>
            <a:endParaRPr lang="en-US" sz="5400">
              <a:solidFill>
                <a:srgbClr val="EEE2B6"/>
              </a:solidFill>
              <a:latin typeface="微软雅黑" charset="0"/>
              <a:ea typeface="微软雅黑" charset="0"/>
              <a:sym typeface="+mn-ea"/>
            </a:endParaRPr>
          </a:p>
          <a:p>
            <a:pPr algn="ctr"/>
            <a:r>
              <a:rPr lang="zh-CN" altLang="en-US" sz="5400">
                <a:solidFill>
                  <a:srgbClr val="EEE2B6"/>
                </a:solidFill>
                <a:latin typeface="微软雅黑" charset="0"/>
                <a:ea typeface="微软雅黑" charset="0"/>
                <a:sym typeface="+mn-ea"/>
              </a:rPr>
              <a:t>湖仓构建新特性及其</a:t>
            </a:r>
            <a:r>
              <a:rPr lang="zh-CN" altLang="en-US" sz="5400">
                <a:solidFill>
                  <a:srgbClr val="EEE2B6"/>
                </a:solidFill>
                <a:latin typeface="微软雅黑" charset="0"/>
                <a:ea typeface="微软雅黑" charset="0"/>
                <a:sym typeface="+mn-ea"/>
              </a:rPr>
              <a:t>展望</a:t>
            </a:r>
            <a:endParaRPr lang="zh-CN" altLang="en-US" sz="5400">
              <a:solidFill>
                <a:srgbClr val="EEE2B6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3</a:t>
              </a:r>
              <a:endParaRPr lang="zh-CN" altLang="en-US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5640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maxcompute 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读写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集成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08735" y="1912620"/>
            <a:ext cx="9568180" cy="1723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22220" y="3811905"/>
            <a:ext cx="4867275" cy="2707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4" name="组合 53"/>
          <p:cNvGrpSpPr/>
          <p:nvPr/>
        </p:nvGrpSpPr>
        <p:grpSpPr>
          <a:xfrm>
            <a:off x="-160739" y="-1254557"/>
            <a:ext cx="12512727" cy="9367635"/>
            <a:chOff x="1185" y="-5831"/>
            <a:chExt cx="31517" cy="23594"/>
          </a:xfrm>
        </p:grpSpPr>
        <p:grpSp>
          <p:nvGrpSpPr>
            <p:cNvPr id="13" name="组合 12"/>
            <p:cNvGrpSpPr/>
            <p:nvPr/>
          </p:nvGrpSpPr>
          <p:grpSpPr>
            <a:xfrm>
              <a:off x="1185" y="4011"/>
              <a:ext cx="7140" cy="13752"/>
              <a:chOff x="-1833832" y="-212711"/>
              <a:chExt cx="4170192" cy="8031917"/>
            </a:xfrm>
          </p:grpSpPr>
          <p:sp>
            <p:nvSpPr>
              <p:cNvPr id="14" name="矩形 13"/>
              <p:cNvSpPr/>
              <p:nvPr/>
            </p:nvSpPr>
            <p:spPr>
              <a:xfrm rot="19762296" flipH="1">
                <a:off x="-407009" y="3581371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19762296" flipH="1">
                <a:off x="112865" y="3581372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 rot="19762296" flipH="1">
                <a:off x="632739" y="3590478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19762296" flipH="1">
                <a:off x="1152613" y="3590479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 rot="19762296" flipH="1">
                <a:off x="1672487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19762296" flipH="1">
                <a:off x="2192360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: 圆角 13"/>
              <p:cNvSpPr/>
              <p:nvPr/>
            </p:nvSpPr>
            <p:spPr>
              <a:xfrm rot="19762296">
                <a:off x="1912070" y="619206"/>
                <a:ext cx="72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A27E9">
                      <a:alpha val="0"/>
                    </a:srgbClr>
                  </a:gs>
                  <a:gs pos="100000">
                    <a:srgbClr val="5A27E9">
                      <a:alpha val="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直角三角形 21"/>
              <p:cNvSpPr/>
              <p:nvPr/>
            </p:nvSpPr>
            <p:spPr>
              <a:xfrm>
                <a:off x="-1833832" y="-212711"/>
                <a:ext cx="3698680" cy="6166873"/>
              </a:xfrm>
              <a:prstGeom prst="rtTriangle">
                <a:avLst/>
              </a:prstGeom>
              <a:gradFill flip="none" rotWithShape="1">
                <a:gsLst>
                  <a:gs pos="0">
                    <a:srgbClr val="F0E4B7">
                      <a:alpha val="17000"/>
                    </a:srgbClr>
                  </a:gs>
                  <a:gs pos="53000">
                    <a:srgbClr val="F0E4B7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: 圆角 15"/>
            <p:cNvSpPr/>
            <p:nvPr/>
          </p:nvSpPr>
          <p:spPr>
            <a:xfrm rot="19762296">
              <a:off x="3459" y="4074"/>
              <a:ext cx="57" cy="113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101600">
                <a:srgbClr val="5A27E9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" name="组合 23"/>
            <p:cNvGrpSpPr/>
            <p:nvPr/>
          </p:nvGrpSpPr>
          <p:grpSpPr>
            <a:xfrm rot="10800000">
              <a:off x="26369" y="-5831"/>
              <a:ext cx="6333" cy="13687"/>
              <a:chOff x="-681630" y="-660491"/>
              <a:chExt cx="4021403" cy="869109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681630" y="-660491"/>
                <a:ext cx="4021403" cy="8691091"/>
                <a:chOff x="-799760" y="-174413"/>
                <a:chExt cx="3698680" cy="7993619"/>
              </a:xfrm>
            </p:grpSpPr>
            <p:sp>
              <p:nvSpPr>
                <p:cNvPr id="27" name="矩形 26"/>
                <p:cNvSpPr/>
                <p:nvPr/>
              </p:nvSpPr>
              <p:spPr>
                <a:xfrm rot="19762296" flipH="1">
                  <a:off x="-407009" y="3581371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 rot="19762296" flipH="1">
                  <a:off x="112865" y="3581372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 rot="19762296" flipH="1">
                  <a:off x="632739" y="3590478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 rot="19762296" flipH="1">
                  <a:off x="1152613" y="3590479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 rot="19762296" flipH="1">
                  <a:off x="1672487" y="3607137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 rot="19762296" flipH="1">
                  <a:off x="2192360" y="3607137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矩形: 圆角 26"/>
                <p:cNvSpPr/>
                <p:nvPr/>
              </p:nvSpPr>
              <p:spPr>
                <a:xfrm rot="19762296">
                  <a:off x="1912070" y="619206"/>
                  <a:ext cx="72000" cy="7200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A27E9">
                        <a:alpha val="0"/>
                      </a:srgbClr>
                    </a:gs>
                    <a:gs pos="100000">
                      <a:srgbClr val="5A27E9">
                        <a:alpha val="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直角三角形 36"/>
                <p:cNvSpPr/>
                <p:nvPr/>
              </p:nvSpPr>
              <p:spPr>
                <a:xfrm>
                  <a:off x="-799760" y="-174413"/>
                  <a:ext cx="3698680" cy="6166873"/>
                </a:xfrm>
                <a:prstGeom prst="rtTriangle">
                  <a:avLst/>
                </a:prstGeom>
                <a:gradFill flip="none" rotWithShape="1">
                  <a:gsLst>
                    <a:gs pos="0">
                      <a:srgbClr val="F0E4B7">
                        <a:alpha val="17000"/>
                      </a:srgbClr>
                    </a:gs>
                    <a:gs pos="53000">
                      <a:srgbClr val="F0E4B7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矩形: 圆角 19"/>
              <p:cNvSpPr/>
              <p:nvPr/>
            </p:nvSpPr>
            <p:spPr>
              <a:xfrm rot="19762296">
                <a:off x="1320144" y="750362"/>
                <a:ext cx="18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glow rad="101600">
                  <a:srgbClr val="5A27E9">
                    <a:alpha val="2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5" name="椭圆 44"/>
            <p:cNvSpPr/>
            <p:nvPr/>
          </p:nvSpPr>
          <p:spPr>
            <a:xfrm rot="16200000">
              <a:off x="6461" y="-4921"/>
              <a:ext cx="21179" cy="21179"/>
            </a:xfrm>
            <a:prstGeom prst="ellipse">
              <a:avLst/>
            </a:prstGeom>
            <a:gradFill flip="none" rotWithShape="1">
              <a:gsLst>
                <a:gs pos="100000">
                  <a:srgbClr val="047794">
                    <a:alpha val="76000"/>
                  </a:srgbClr>
                </a:gs>
                <a:gs pos="0">
                  <a:srgbClr val="F0E4B7">
                    <a:alpha val="76000"/>
                  </a:srgbClr>
                </a:gs>
                <a:gs pos="70000">
                  <a:srgbClr val="121933">
                    <a:alpha val="0"/>
                  </a:srgbClr>
                </a:gs>
                <a:gs pos="3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3406" y="2068"/>
              <a:ext cx="7202" cy="7202"/>
              <a:chOff x="8513115" y="1312892"/>
              <a:chExt cx="4573292" cy="4573533"/>
            </a:xfrm>
          </p:grpSpPr>
          <p:sp>
            <p:nvSpPr>
              <p:cNvPr id="50" name="矩形: 圆角 42"/>
              <p:cNvSpPr/>
              <p:nvPr/>
            </p:nvSpPr>
            <p:spPr>
              <a:xfrm rot="2700000">
                <a:off x="8512994" y="1313012"/>
                <a:ext cx="4573533" cy="4573292"/>
              </a:xfrm>
              <a:prstGeom prst="roundRect">
                <a:avLst/>
              </a:prstGeom>
              <a:solidFill>
                <a:srgbClr val="121933"/>
              </a:solidFill>
              <a:ln w="12700" cmpd="sng">
                <a:gradFill>
                  <a:gsLst>
                    <a:gs pos="0">
                      <a:schemeClr val="accent1">
                        <a:lumMod val="8000"/>
                        <a:lumOff val="92000"/>
                        <a:alpha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0398495" y="1939433"/>
                <a:ext cx="851828" cy="2311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dist">
                  <a:defRPr sz="4400">
                    <a:gradFill flip="none" rotWithShape="1">
                      <a:gsLst>
                        <a:gs pos="0">
                          <a:srgbClr val="F0E4B7"/>
                        </a:gs>
                        <a:gs pos="100000">
                          <a:srgbClr val="E7D48D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sz="8800" dirty="0">
                    <a:latin typeface="微软雅黑" charset="0"/>
                    <a:ea typeface="微软雅黑" charset="0"/>
                  </a:rPr>
                  <a:t>4</a:t>
                </a:r>
                <a:endParaRPr lang="en-US" altLang="zh-CN" sz="8800" dirty="0">
                  <a:latin typeface="微软雅黑" charset="0"/>
                  <a:ea typeface="微软雅黑" charset="0"/>
                </a:endParaRPr>
              </a:p>
            </p:txBody>
          </p:sp>
        </p:grpSp>
      </p:grpSp>
      <p:sp>
        <p:nvSpPr>
          <p:cNvPr id="55" name="文本框 54"/>
          <p:cNvSpPr txBox="1"/>
          <p:nvPr/>
        </p:nvSpPr>
        <p:spPr>
          <a:xfrm>
            <a:off x="3096260" y="3841115"/>
            <a:ext cx="6438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云上湖仓一体</a:t>
            </a:r>
            <a:r>
              <a:rPr lang="zh-CN" altLang="en-US" sz="4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构建</a:t>
            </a:r>
            <a:endParaRPr lang="zh-CN" altLang="en-US" sz="48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4</a:t>
              </a:r>
              <a:endParaRPr lang="en-US" altLang="zh-CN" sz="2400" dirty="0"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3000375" y="2402205"/>
            <a:ext cx="18192750" cy="3879145"/>
            <a:chOff x="-2156" y="3056"/>
            <a:chExt cx="38235" cy="8153"/>
          </a:xfrm>
        </p:grpSpPr>
        <p:grpSp>
          <p:nvGrpSpPr>
            <p:cNvPr id="6" name="组合 5"/>
            <p:cNvGrpSpPr/>
            <p:nvPr/>
          </p:nvGrpSpPr>
          <p:grpSpPr>
            <a:xfrm>
              <a:off x="12297" y="4313"/>
              <a:ext cx="23782" cy="6653"/>
              <a:chOff x="7808794" y="2738500"/>
              <a:chExt cx="15101663" cy="4224962"/>
            </a:xfrm>
          </p:grpSpPr>
          <p:sp>
            <p:nvSpPr>
              <p:cNvPr id="18" name="PA-任意多边形: 形状 32"/>
              <p:cNvSpPr/>
              <p:nvPr>
                <p:custDataLst>
                  <p:tags r:id="rId1"/>
                </p:custDataLst>
              </p:nvPr>
            </p:nvSpPr>
            <p:spPr>
              <a:xfrm flipH="1">
                <a:off x="7808794" y="2738500"/>
                <a:ext cx="15101663" cy="4224962"/>
              </a:xfrm>
              <a:custGeom>
                <a:avLst/>
                <a:gdLst>
                  <a:gd name="connsiteX0" fmla="*/ 8883408 w 17766816"/>
                  <a:gd name="connsiteY0" fmla="*/ 0 h 3818198"/>
                  <a:gd name="connsiteX1" fmla="*/ 6606460 w 17766816"/>
                  <a:gd name="connsiteY1" fmla="*/ 1419798 h 3818198"/>
                  <a:gd name="connsiteX2" fmla="*/ 7477594 w 17766816"/>
                  <a:gd name="connsiteY2" fmla="*/ 1419798 h 3818198"/>
                  <a:gd name="connsiteX3" fmla="*/ 7477594 w 17766816"/>
                  <a:gd name="connsiteY3" fmla="*/ 3034197 h 3818198"/>
                  <a:gd name="connsiteX4" fmla="*/ 7421878 w 17766816"/>
                  <a:gd name="connsiteY4" fmla="*/ 3077322 h 3818198"/>
                  <a:gd name="connsiteX5" fmla="*/ 5668709 w 17766816"/>
                  <a:gd name="connsiteY5" fmla="*/ 3472195 h 3818198"/>
                  <a:gd name="connsiteX6" fmla="*/ 119443 w 17766816"/>
                  <a:gd name="connsiteY6" fmla="*/ 3798220 h 3818198"/>
                  <a:gd name="connsiteX7" fmla="*/ 0 w 17766816"/>
                  <a:gd name="connsiteY7" fmla="*/ 3809434 h 3818198"/>
                  <a:gd name="connsiteX8" fmla="*/ 0 w 17766816"/>
                  <a:gd name="connsiteY8" fmla="*/ 3818198 h 3818198"/>
                  <a:gd name="connsiteX9" fmla="*/ 17766816 w 17766816"/>
                  <a:gd name="connsiteY9" fmla="*/ 3818198 h 3818198"/>
                  <a:gd name="connsiteX10" fmla="*/ 17766816 w 17766816"/>
                  <a:gd name="connsiteY10" fmla="*/ 3808767 h 3818198"/>
                  <a:gd name="connsiteX11" fmla="*/ 17654478 w 17766816"/>
                  <a:gd name="connsiteY11" fmla="*/ 3798220 h 3818198"/>
                  <a:gd name="connsiteX12" fmla="*/ 12105212 w 17766816"/>
                  <a:gd name="connsiteY12" fmla="*/ 3472195 h 3818198"/>
                  <a:gd name="connsiteX13" fmla="*/ 10373884 w 17766816"/>
                  <a:gd name="connsiteY13" fmla="*/ 3091890 h 3818198"/>
                  <a:gd name="connsiteX14" fmla="*/ 10293365 w 17766816"/>
                  <a:gd name="connsiteY14" fmla="*/ 3032875 h 3818198"/>
                  <a:gd name="connsiteX15" fmla="*/ 10293365 w 17766816"/>
                  <a:gd name="connsiteY15" fmla="*/ 1419798 h 3818198"/>
                  <a:gd name="connsiteX16" fmla="*/ 11160356 w 17766816"/>
                  <a:gd name="connsiteY16" fmla="*/ 1419798 h 3818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766816" h="3818198">
                    <a:moveTo>
                      <a:pt x="8883408" y="0"/>
                    </a:moveTo>
                    <a:lnTo>
                      <a:pt x="6606460" y="1419798"/>
                    </a:lnTo>
                    <a:lnTo>
                      <a:pt x="7477594" y="1419798"/>
                    </a:lnTo>
                    <a:lnTo>
                      <a:pt x="7477594" y="3034197"/>
                    </a:lnTo>
                    <a:lnTo>
                      <a:pt x="7421878" y="3077322"/>
                    </a:lnTo>
                    <a:cubicBezTo>
                      <a:pt x="7098487" y="3299898"/>
                      <a:pt x="6586989" y="3338385"/>
                      <a:pt x="5668709" y="3472195"/>
                    </a:cubicBezTo>
                    <a:cubicBezTo>
                      <a:pt x="4444336" y="3650608"/>
                      <a:pt x="1296865" y="3703575"/>
                      <a:pt x="119443" y="3798220"/>
                    </a:cubicBezTo>
                    <a:lnTo>
                      <a:pt x="0" y="3809434"/>
                    </a:lnTo>
                    <a:lnTo>
                      <a:pt x="0" y="3818198"/>
                    </a:lnTo>
                    <a:lnTo>
                      <a:pt x="17766816" y="3818198"/>
                    </a:lnTo>
                    <a:lnTo>
                      <a:pt x="17766816" y="3808767"/>
                    </a:lnTo>
                    <a:lnTo>
                      <a:pt x="17654478" y="3798220"/>
                    </a:lnTo>
                    <a:cubicBezTo>
                      <a:pt x="16477054" y="3703575"/>
                      <a:pt x="13329584" y="3650608"/>
                      <a:pt x="12105212" y="3472195"/>
                    </a:cubicBezTo>
                    <a:cubicBezTo>
                      <a:pt x="11207339" y="3341358"/>
                      <a:pt x="10698369" y="3301655"/>
                      <a:pt x="10373884" y="3091890"/>
                    </a:cubicBezTo>
                    <a:lnTo>
                      <a:pt x="10293365" y="3032875"/>
                    </a:lnTo>
                    <a:lnTo>
                      <a:pt x="10293365" y="1419798"/>
                    </a:lnTo>
                    <a:lnTo>
                      <a:pt x="11160356" y="1419798"/>
                    </a:lnTo>
                    <a:close/>
                  </a:path>
                </a:pathLst>
              </a:custGeom>
              <a:gradFill>
                <a:gsLst>
                  <a:gs pos="100000">
                    <a:srgbClr val="121933">
                      <a:alpha val="0"/>
                    </a:srgbClr>
                  </a:gs>
                  <a:gs pos="0">
                    <a:srgbClr val="F0E4B7">
                      <a:alpha val="20000"/>
                    </a:srgbClr>
                  </a:gs>
                </a:gsLst>
                <a:lin ang="5400000" scaled="1"/>
              </a:gradFill>
              <a:ln w="19050">
                <a:gradFill>
                  <a:gsLst>
                    <a:gs pos="100000">
                      <a:srgbClr val="F0E4B7">
                        <a:alpha val="0"/>
                      </a:srgbClr>
                    </a:gs>
                    <a:gs pos="0">
                      <a:srgbClr val="F0E4B7">
                        <a:alpha val="76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7723" tIns="38862" rIns="77723" bIns="38862" numCol="1" spcCol="0" rtlCol="0" fromWordArt="0" anchor="ctr" anchorCtr="0" forceAA="0" compatLnSpc="1">
                <a:noAutofit/>
              </a:bodyPr>
              <a:lstStyle/>
              <a:p>
                <a:pPr algn="ctr" defTabSz="388620"/>
                <a:endParaRPr lang="zh-CN" altLang="en-US" sz="1530">
                  <a:solidFill>
                    <a:prstClr val="white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9" name="PA-矩形 17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4487529" y="4347972"/>
                <a:ext cx="1863537" cy="491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dist" defTabSz="388620">
                  <a:defRPr sz="240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</a:defRPr>
                </a:lvl1pPr>
              </a:lstStyle>
              <a:p>
                <a:r>
                  <a:rPr lang="en-US" altLang="zh-CN" sz="1800" dirty="0">
                    <a:latin typeface="微软雅黑" charset="0"/>
                    <a:ea typeface="微软雅黑" charset="0"/>
                  </a:rPr>
                  <a:t>starro</a:t>
                </a:r>
                <a:r>
                  <a:rPr lang="en-US" altLang="zh-CN" sz="1800" dirty="0">
                    <a:latin typeface="微软雅黑" charset="0"/>
                    <a:ea typeface="微软雅黑" charset="0"/>
                  </a:rPr>
                  <a:t>ks</a:t>
                </a:r>
                <a:endParaRPr lang="en-US" altLang="zh-CN" sz="1800" dirty="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20" name="PA-矩形 38"/>
              <p:cNvSpPr/>
              <p:nvPr>
                <p:custDataLst>
                  <p:tags r:id="rId3"/>
                </p:custDataLst>
              </p:nvPr>
            </p:nvSpPr>
            <p:spPr>
              <a:xfrm>
                <a:off x="13986687" y="4839543"/>
                <a:ext cx="2866068" cy="1415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572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极速分析</a:t>
                </a: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paimon</a:t>
                </a: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数据</a:t>
                </a:r>
                <a:endParaRPr lang="en-US" altLang="zh-CN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pPr algn="ctr" defTabSz="4572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对接</a:t>
                </a: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 paimon </a:t>
                </a: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索引体系</a:t>
                </a:r>
                <a:endParaRPr lang="en-US" altLang="zh-CN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pPr algn="ctr" defTabSz="457200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</p:txBody>
          </p:sp>
          <p:pic>
            <p:nvPicPr>
              <p:cNvPr id="21" name="PA-图形 43" descr="眼睛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974427" y="3494094"/>
                <a:ext cx="770398" cy="695664"/>
              </a:xfrm>
              <a:prstGeom prst="rect">
                <a:avLst/>
              </a:prstGeom>
            </p:spPr>
          </p:pic>
        </p:grpSp>
        <p:grpSp>
          <p:nvGrpSpPr>
            <p:cNvPr id="22" name="PA-组合 1"/>
            <p:cNvGrpSpPr/>
            <p:nvPr>
              <p:custDataLst>
                <p:tags r:id="rId7"/>
              </p:custDataLst>
            </p:nvPr>
          </p:nvGrpSpPr>
          <p:grpSpPr>
            <a:xfrm>
              <a:off x="-2156" y="4313"/>
              <a:ext cx="23782" cy="6896"/>
              <a:chOff x="-2960092" y="2434261"/>
              <a:chExt cx="15101663" cy="3819889"/>
            </a:xfrm>
          </p:grpSpPr>
          <p:sp>
            <p:nvSpPr>
              <p:cNvPr id="23" name="PA-任意多边形: 形状 31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-2960092" y="2434261"/>
                <a:ext cx="15101663" cy="3685326"/>
              </a:xfrm>
              <a:custGeom>
                <a:avLst/>
                <a:gdLst>
                  <a:gd name="connsiteX0" fmla="*/ 8883408 w 17766816"/>
                  <a:gd name="connsiteY0" fmla="*/ 0 h 3818198"/>
                  <a:gd name="connsiteX1" fmla="*/ 6606460 w 17766816"/>
                  <a:gd name="connsiteY1" fmla="*/ 1419798 h 3818198"/>
                  <a:gd name="connsiteX2" fmla="*/ 7477594 w 17766816"/>
                  <a:gd name="connsiteY2" fmla="*/ 1419798 h 3818198"/>
                  <a:gd name="connsiteX3" fmla="*/ 7477594 w 17766816"/>
                  <a:gd name="connsiteY3" fmla="*/ 3034197 h 3818198"/>
                  <a:gd name="connsiteX4" fmla="*/ 7421878 w 17766816"/>
                  <a:gd name="connsiteY4" fmla="*/ 3077322 h 3818198"/>
                  <a:gd name="connsiteX5" fmla="*/ 5668709 w 17766816"/>
                  <a:gd name="connsiteY5" fmla="*/ 3472195 h 3818198"/>
                  <a:gd name="connsiteX6" fmla="*/ 119443 w 17766816"/>
                  <a:gd name="connsiteY6" fmla="*/ 3798220 h 3818198"/>
                  <a:gd name="connsiteX7" fmla="*/ 0 w 17766816"/>
                  <a:gd name="connsiteY7" fmla="*/ 3809434 h 3818198"/>
                  <a:gd name="connsiteX8" fmla="*/ 0 w 17766816"/>
                  <a:gd name="connsiteY8" fmla="*/ 3818198 h 3818198"/>
                  <a:gd name="connsiteX9" fmla="*/ 17766816 w 17766816"/>
                  <a:gd name="connsiteY9" fmla="*/ 3818198 h 3818198"/>
                  <a:gd name="connsiteX10" fmla="*/ 17766816 w 17766816"/>
                  <a:gd name="connsiteY10" fmla="*/ 3808767 h 3818198"/>
                  <a:gd name="connsiteX11" fmla="*/ 17654478 w 17766816"/>
                  <a:gd name="connsiteY11" fmla="*/ 3798220 h 3818198"/>
                  <a:gd name="connsiteX12" fmla="*/ 12105212 w 17766816"/>
                  <a:gd name="connsiteY12" fmla="*/ 3472195 h 3818198"/>
                  <a:gd name="connsiteX13" fmla="*/ 10373884 w 17766816"/>
                  <a:gd name="connsiteY13" fmla="*/ 3091890 h 3818198"/>
                  <a:gd name="connsiteX14" fmla="*/ 10293365 w 17766816"/>
                  <a:gd name="connsiteY14" fmla="*/ 3032875 h 3818198"/>
                  <a:gd name="connsiteX15" fmla="*/ 10293365 w 17766816"/>
                  <a:gd name="connsiteY15" fmla="*/ 1419798 h 3818198"/>
                  <a:gd name="connsiteX16" fmla="*/ 11160356 w 17766816"/>
                  <a:gd name="connsiteY16" fmla="*/ 1419798 h 3818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766816" h="3818198">
                    <a:moveTo>
                      <a:pt x="8883408" y="0"/>
                    </a:moveTo>
                    <a:lnTo>
                      <a:pt x="6606460" y="1419798"/>
                    </a:lnTo>
                    <a:lnTo>
                      <a:pt x="7477594" y="1419798"/>
                    </a:lnTo>
                    <a:lnTo>
                      <a:pt x="7477594" y="3034197"/>
                    </a:lnTo>
                    <a:lnTo>
                      <a:pt x="7421878" y="3077322"/>
                    </a:lnTo>
                    <a:cubicBezTo>
                      <a:pt x="7098487" y="3299898"/>
                      <a:pt x="6586989" y="3338385"/>
                      <a:pt x="5668709" y="3472195"/>
                    </a:cubicBezTo>
                    <a:cubicBezTo>
                      <a:pt x="4444336" y="3650608"/>
                      <a:pt x="1296865" y="3703575"/>
                      <a:pt x="119443" y="3798220"/>
                    </a:cubicBezTo>
                    <a:lnTo>
                      <a:pt x="0" y="3809434"/>
                    </a:lnTo>
                    <a:lnTo>
                      <a:pt x="0" y="3818198"/>
                    </a:lnTo>
                    <a:lnTo>
                      <a:pt x="17766816" y="3818198"/>
                    </a:lnTo>
                    <a:lnTo>
                      <a:pt x="17766816" y="3808767"/>
                    </a:lnTo>
                    <a:lnTo>
                      <a:pt x="17654478" y="3798220"/>
                    </a:lnTo>
                    <a:cubicBezTo>
                      <a:pt x="16477054" y="3703575"/>
                      <a:pt x="13329584" y="3650608"/>
                      <a:pt x="12105212" y="3472195"/>
                    </a:cubicBezTo>
                    <a:cubicBezTo>
                      <a:pt x="11207339" y="3341358"/>
                      <a:pt x="10698369" y="3301655"/>
                      <a:pt x="10373884" y="3091890"/>
                    </a:cubicBezTo>
                    <a:lnTo>
                      <a:pt x="10293365" y="3032875"/>
                    </a:lnTo>
                    <a:lnTo>
                      <a:pt x="10293365" y="1419798"/>
                    </a:lnTo>
                    <a:lnTo>
                      <a:pt x="11160356" y="1419798"/>
                    </a:lnTo>
                    <a:close/>
                  </a:path>
                </a:pathLst>
              </a:custGeom>
              <a:gradFill>
                <a:gsLst>
                  <a:gs pos="100000">
                    <a:srgbClr val="121933">
                      <a:alpha val="0"/>
                    </a:srgbClr>
                  </a:gs>
                  <a:gs pos="0">
                    <a:srgbClr val="F0E4B7">
                      <a:alpha val="20000"/>
                    </a:srgbClr>
                  </a:gs>
                </a:gsLst>
                <a:lin ang="5400000" scaled="1"/>
              </a:gradFill>
              <a:ln w="19050">
                <a:gradFill>
                  <a:gsLst>
                    <a:gs pos="100000">
                      <a:srgbClr val="F0E4B7">
                        <a:alpha val="0"/>
                      </a:srgbClr>
                    </a:gs>
                    <a:gs pos="0">
                      <a:srgbClr val="F0E4B7">
                        <a:alpha val="76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7723" tIns="38862" rIns="77723" bIns="38862" numCol="1" spcCol="0" rtlCol="0" fromWordArt="0" anchor="ctr" anchorCtr="0" forceAA="0" compatLnSpc="1">
                <a:noAutofit/>
              </a:bodyPr>
              <a:lstStyle/>
              <a:p>
                <a:pPr algn="ctr" defTabSz="388620">
                  <a:defRPr/>
                </a:pPr>
                <a:endParaRPr lang="zh-CN" altLang="en-US" sz="1530">
                  <a:solidFill>
                    <a:prstClr val="white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24" name="PA-矩形 17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228523" y="3894502"/>
                <a:ext cx="1514252" cy="428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dist" defTabSz="388620">
                  <a:defRPr sz="240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</a:defRPr>
                </a:lvl1pPr>
              </a:lstStyle>
              <a:p>
                <a:pPr algn="l"/>
                <a:r>
                  <a:rPr lang="en-US" altLang="zh-CN" sz="1800" dirty="0">
                    <a:latin typeface="微软雅黑" charset="0"/>
                    <a:ea typeface="微软雅黑" charset="0"/>
                  </a:rPr>
                  <a:t>vvp</a:t>
                </a:r>
                <a:endParaRPr lang="en-US" altLang="zh-CN" sz="1800" dirty="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25" name="PA-矩形 42"/>
              <p:cNvSpPr/>
              <p:nvPr>
                <p:custDataLst>
                  <p:tags r:id="rId10"/>
                </p:custDataLst>
              </p:nvPr>
            </p:nvSpPr>
            <p:spPr>
              <a:xfrm>
                <a:off x="3251699" y="4266950"/>
                <a:ext cx="2677935" cy="198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572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建表</a:t>
                </a:r>
                <a:endParaRPr lang="en-US" altLang="zh-CN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pPr algn="ctr" defTabSz="457200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ETL</a:t>
                </a: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入</a:t>
                </a: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paimon</a:t>
                </a:r>
                <a:endParaRPr lang="en-US" altLang="zh-CN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流读写</a:t>
                </a: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paimon</a:t>
                </a: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表</a:t>
                </a:r>
                <a:endParaRPr lang="en-US" altLang="zh-CN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操作</a:t>
                </a: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paimon</a:t>
                </a: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元数据</a:t>
                </a:r>
                <a:endParaRPr lang="en-US" altLang="zh-CN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pPr algn="ctr" defTabSz="457200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</p:txBody>
          </p:sp>
          <p:pic>
            <p:nvPicPr>
              <p:cNvPr id="26" name="PA-图形 44" descr="教师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87333" y="3093347"/>
                <a:ext cx="606810" cy="606808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2505" y="3056"/>
              <a:ext cx="28912" cy="8089"/>
              <a:chOff x="1590929" y="1940428"/>
              <a:chExt cx="18359437" cy="5136382"/>
            </a:xfrm>
          </p:grpSpPr>
          <p:sp>
            <p:nvSpPr>
              <p:cNvPr id="8" name="PA-任意多边形: 形状 29"/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1590929" y="1940428"/>
                <a:ext cx="18359437" cy="5136382"/>
              </a:xfrm>
              <a:custGeom>
                <a:avLst/>
                <a:gdLst>
                  <a:gd name="connsiteX0" fmla="*/ 10799762 w 21599524"/>
                  <a:gd name="connsiteY0" fmla="*/ 0 h 4225103"/>
                  <a:gd name="connsiteX1" fmla="*/ 8031624 w 21599524"/>
                  <a:gd name="connsiteY1" fmla="*/ 1571106 h 4225103"/>
                  <a:gd name="connsiteX2" fmla="*/ 9415693 w 21599524"/>
                  <a:gd name="connsiteY2" fmla="*/ 1571106 h 4225103"/>
                  <a:gd name="connsiteX3" fmla="*/ 9415693 w 21599524"/>
                  <a:gd name="connsiteY3" fmla="*/ 2966159 h 4225103"/>
                  <a:gd name="connsiteX4" fmla="*/ 9349719 w 21599524"/>
                  <a:gd name="connsiteY4" fmla="*/ 3079621 h 4225103"/>
                  <a:gd name="connsiteX5" fmla="*/ 6891579 w 21599524"/>
                  <a:gd name="connsiteY5" fmla="*/ 3842226 h 4225103"/>
                  <a:gd name="connsiteX6" fmla="*/ 145210 w 21599524"/>
                  <a:gd name="connsiteY6" fmla="*/ 4202996 h 4225103"/>
                  <a:gd name="connsiteX7" fmla="*/ 0 w 21599524"/>
                  <a:gd name="connsiteY7" fmla="*/ 4215405 h 4225103"/>
                  <a:gd name="connsiteX8" fmla="*/ 0 w 21599524"/>
                  <a:gd name="connsiteY8" fmla="*/ 4225103 h 4225103"/>
                  <a:gd name="connsiteX9" fmla="*/ 21599524 w 21599524"/>
                  <a:gd name="connsiteY9" fmla="*/ 4225103 h 4225103"/>
                  <a:gd name="connsiteX10" fmla="*/ 21599524 w 21599524"/>
                  <a:gd name="connsiteY10" fmla="*/ 4214667 h 4225103"/>
                  <a:gd name="connsiteX11" fmla="*/ 21462954 w 21599524"/>
                  <a:gd name="connsiteY11" fmla="*/ 4202996 h 4225103"/>
                  <a:gd name="connsiteX12" fmla="*/ 14716584 w 21599524"/>
                  <a:gd name="connsiteY12" fmla="*/ 3842226 h 4225103"/>
                  <a:gd name="connsiteX13" fmla="*/ 12189516 w 21599524"/>
                  <a:gd name="connsiteY13" fmla="*/ 2961077 h 4225103"/>
                  <a:gd name="connsiteX14" fmla="*/ 12183832 w 21599524"/>
                  <a:gd name="connsiteY14" fmla="*/ 2959527 h 4225103"/>
                  <a:gd name="connsiteX15" fmla="*/ 12183832 w 21599524"/>
                  <a:gd name="connsiteY15" fmla="*/ 1571106 h 4225103"/>
                  <a:gd name="connsiteX16" fmla="*/ 13567901 w 21599524"/>
                  <a:gd name="connsiteY16" fmla="*/ 1571106 h 422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599524" h="4225103">
                    <a:moveTo>
                      <a:pt x="10799762" y="0"/>
                    </a:moveTo>
                    <a:lnTo>
                      <a:pt x="8031624" y="1571106"/>
                    </a:lnTo>
                    <a:lnTo>
                      <a:pt x="9415693" y="1571106"/>
                    </a:lnTo>
                    <a:lnTo>
                      <a:pt x="9415693" y="2966159"/>
                    </a:lnTo>
                    <a:lnTo>
                      <a:pt x="9349719" y="3079621"/>
                    </a:lnTo>
                    <a:cubicBezTo>
                      <a:pt x="8989405" y="3634895"/>
                      <a:pt x="8380077" y="3644799"/>
                      <a:pt x="6891579" y="3842226"/>
                    </a:cubicBezTo>
                    <a:cubicBezTo>
                      <a:pt x="5403081" y="4039653"/>
                      <a:pt x="1576628" y="4098265"/>
                      <a:pt x="145210" y="4202996"/>
                    </a:cubicBezTo>
                    <a:lnTo>
                      <a:pt x="0" y="4215405"/>
                    </a:lnTo>
                    <a:lnTo>
                      <a:pt x="0" y="4225103"/>
                    </a:lnTo>
                    <a:lnTo>
                      <a:pt x="21599524" y="4225103"/>
                    </a:lnTo>
                    <a:lnTo>
                      <a:pt x="21599524" y="4214667"/>
                    </a:lnTo>
                    <a:lnTo>
                      <a:pt x="21462954" y="4202996"/>
                    </a:lnTo>
                    <a:cubicBezTo>
                      <a:pt x="20031533" y="4098265"/>
                      <a:pt x="16205081" y="4039653"/>
                      <a:pt x="14716584" y="3842226"/>
                    </a:cubicBezTo>
                    <a:cubicBezTo>
                      <a:pt x="13128853" y="3631637"/>
                      <a:pt x="12541423" y="3634408"/>
                      <a:pt x="12189516" y="2961077"/>
                    </a:cubicBezTo>
                    <a:lnTo>
                      <a:pt x="12183832" y="2959527"/>
                    </a:lnTo>
                    <a:lnTo>
                      <a:pt x="12183832" y="1571106"/>
                    </a:lnTo>
                    <a:lnTo>
                      <a:pt x="13567901" y="1571106"/>
                    </a:lnTo>
                    <a:close/>
                  </a:path>
                </a:pathLst>
              </a:custGeom>
              <a:gradFill>
                <a:gsLst>
                  <a:gs pos="100000">
                    <a:srgbClr val="121933">
                      <a:alpha val="0"/>
                    </a:srgbClr>
                  </a:gs>
                  <a:gs pos="0">
                    <a:srgbClr val="F0E4B7">
                      <a:alpha val="20000"/>
                    </a:srgbClr>
                  </a:gs>
                </a:gsLst>
                <a:lin ang="5400000" scaled="1"/>
              </a:gradFill>
              <a:ln w="19050">
                <a:gradFill>
                  <a:gsLst>
                    <a:gs pos="100000">
                      <a:srgbClr val="F0E4B7">
                        <a:alpha val="0"/>
                      </a:srgbClr>
                    </a:gs>
                    <a:gs pos="0">
                      <a:srgbClr val="F0E4B7">
                        <a:alpha val="76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7723" tIns="38862" rIns="77723" bIns="38862" numCol="1" spcCol="0" rtlCol="0" fromWordArt="0" anchor="ctr" anchorCtr="0" forceAA="0" compatLnSpc="1">
                <a:noAutofit/>
              </a:bodyPr>
              <a:lstStyle/>
              <a:p>
                <a:pPr algn="ctr" defTabSz="388620"/>
                <a:endParaRPr lang="zh-CN" altLang="en-US" sz="1530">
                  <a:solidFill>
                    <a:prstClr val="white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" name="PA-矩形 17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617195" y="4080213"/>
                <a:ext cx="2312710" cy="49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dist">
                  <a:defRPr sz="2800">
                    <a:solidFill>
                      <a:srgbClr val="83FFE6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</a:defRPr>
                </a:lvl1pPr>
              </a:lstStyle>
              <a:p>
                <a:pPr defTabSz="388620">
                  <a:defRPr/>
                </a:pPr>
                <a:r>
                  <a:rPr lang="en-US" altLang="zh-CN" sz="18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maxcompute</a:t>
                </a:r>
                <a:endParaRPr lang="en-US" altLang="zh-CN" sz="18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0" name="PA-矩形 40"/>
              <p:cNvSpPr/>
              <p:nvPr>
                <p:custDataLst>
                  <p:tags r:id="rId16"/>
                </p:custDataLst>
              </p:nvPr>
            </p:nvSpPr>
            <p:spPr>
              <a:xfrm>
                <a:off x="9616347" y="4712393"/>
                <a:ext cx="2025422" cy="227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572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大规模并发分析</a:t>
                </a:r>
                <a:endParaRPr lang="en-US" altLang="zh-CN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pPr algn="ctr" defTabSz="4572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批读写</a:t>
                </a: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paimon</a:t>
                </a:r>
                <a:b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</a:b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分析展板</a:t>
                </a:r>
                <a:endParaRPr lang="en-US" altLang="zh-CN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同步报表</a:t>
                </a:r>
                <a:endParaRPr lang="en-US" altLang="zh-CN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pPr algn="ctr" defTabSz="457200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effectLst>
                      <a:outerShdw blurRad="139700" sx="102000" sy="102000" algn="ctr" rotWithShape="0">
                        <a:srgbClr val="83FFE6">
                          <a:alpha val="40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</a:rPr>
                  <a:t>……</a:t>
                </a:r>
                <a:endParaRPr lang="zh-CN" altLang="en-US" sz="1400" dirty="0">
                  <a:solidFill>
                    <a:schemeClr val="bg1"/>
                  </a:solidFill>
                  <a:effectLst>
                    <a:outerShdw blurRad="139700" sx="102000" sy="102000" algn="ctr" rotWithShape="0">
                      <a:srgbClr val="83FFE6">
                        <a:alpha val="40000"/>
                      </a:srgbClr>
                    </a:outerShdw>
                  </a:effectLst>
                  <a:latin typeface="微软雅黑" charset="0"/>
                  <a:ea typeface="微软雅黑" charset="0"/>
                  <a:cs typeface="微软雅黑" charset="0"/>
                </a:endParaRPr>
              </a:p>
            </p:txBody>
          </p:sp>
          <p:pic>
            <p:nvPicPr>
              <p:cNvPr id="15" name="PA-图形 45" descr="文档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438956" y="3131942"/>
                <a:ext cx="663384" cy="633863"/>
              </a:xfrm>
              <a:prstGeom prst="rect">
                <a:avLst/>
              </a:prstGeom>
            </p:spPr>
          </p:pic>
        </p:grpSp>
      </p:grp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1"/>
            </p:custDataLst>
          </p:nvPr>
        </p:nvSpPr>
        <p:spPr>
          <a:xfrm>
            <a:off x="1449705" y="615315"/>
            <a:ext cx="5640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云上湖仓一体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构建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3</a:t>
              </a:r>
              <a:endParaRPr lang="zh-CN" altLang="en-US" sz="2400" dirty="0"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96720" y="2039620"/>
            <a:ext cx="57575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FF00"/>
                </a:solidFill>
              </a:rPr>
              <a:t>Apache Paimon </a:t>
            </a:r>
            <a:r>
              <a:rPr lang="zh-CN" altLang="en-US">
                <a:solidFill>
                  <a:srgbClr val="FFFF00"/>
                </a:solidFill>
              </a:rPr>
              <a:t>公众号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Apache Paimon </a:t>
            </a:r>
            <a:r>
              <a:rPr lang="zh-CN" altLang="en-US">
                <a:solidFill>
                  <a:srgbClr val="FFFF00"/>
                </a:solidFill>
              </a:rPr>
              <a:t>微信群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Apache Paimon </a:t>
            </a:r>
            <a:r>
              <a:rPr lang="zh-CN" altLang="en-US">
                <a:solidFill>
                  <a:srgbClr val="FFFF00"/>
                </a:solidFill>
              </a:rPr>
              <a:t>钉钉群</a:t>
            </a:r>
            <a:r>
              <a:rPr lang="en-US" altLang="zh-CN">
                <a:solidFill>
                  <a:srgbClr val="FFFF00"/>
                </a:solidFill>
              </a:rPr>
              <a:t> 10880001919 </a:t>
            </a:r>
            <a:endParaRPr lang="en-US" altLang="zh-CN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6" name="矩形: 圆角 5"/>
          <p:cNvSpPr/>
          <p:nvPr/>
        </p:nvSpPr>
        <p:spPr>
          <a:xfrm rot="19762296">
            <a:off x="2107565" y="1230630"/>
            <a:ext cx="4090035" cy="679259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E4B7"/>
              </a:gs>
              <a:gs pos="76000">
                <a:srgbClr val="121933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sp>
        <p:nvSpPr>
          <p:cNvPr id="87" name="矩形: 圆角 7"/>
          <p:cNvSpPr/>
          <p:nvPr/>
        </p:nvSpPr>
        <p:spPr>
          <a:xfrm rot="19762296">
            <a:off x="5199380" y="-1551305"/>
            <a:ext cx="4112895" cy="67925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47794"/>
              </a:gs>
              <a:gs pos="59000">
                <a:srgbClr val="121933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sp>
        <p:nvSpPr>
          <p:cNvPr id="20" name="矩形: 圆角 2"/>
          <p:cNvSpPr/>
          <p:nvPr/>
        </p:nvSpPr>
        <p:spPr>
          <a:xfrm rot="19762296">
            <a:off x="3848100" y="3397250"/>
            <a:ext cx="40005" cy="4845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152400">
              <a:srgbClr val="5A27E9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sp>
        <p:nvSpPr>
          <p:cNvPr id="22" name="矩形: 圆角 3"/>
          <p:cNvSpPr/>
          <p:nvPr/>
        </p:nvSpPr>
        <p:spPr>
          <a:xfrm rot="19762296">
            <a:off x="5437505" y="3354070"/>
            <a:ext cx="40005" cy="4845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152400">
              <a:srgbClr val="5A27E9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 rot="0">
            <a:off x="-368300" y="3138170"/>
            <a:ext cx="2503805" cy="4390390"/>
            <a:chOff x="-407009" y="619206"/>
            <a:chExt cx="4105536" cy="7200000"/>
          </a:xfrm>
        </p:grpSpPr>
        <p:sp>
          <p:nvSpPr>
            <p:cNvPr id="28" name="矩形 27"/>
            <p:cNvSpPr/>
            <p:nvPr/>
          </p:nvSpPr>
          <p:spPr>
            <a:xfrm rot="19762296" flipH="1">
              <a:off x="-407009" y="3581371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19762296" flipH="1">
              <a:off x="112865" y="3581372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19762296" flipH="1">
              <a:off x="632739" y="3590478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9762296" flipH="1">
              <a:off x="1152613" y="3590479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9762296" flipH="1">
              <a:off x="1672487" y="3607137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19762296" flipH="1">
              <a:off x="2192360" y="3607137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53" name="矩形: 圆角 32"/>
            <p:cNvSpPr/>
            <p:nvPr/>
          </p:nvSpPr>
          <p:spPr>
            <a:xfrm rot="19762296">
              <a:off x="1912070" y="619206"/>
              <a:ext cx="72000" cy="72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A27E9">
                    <a:alpha val="0"/>
                  </a:srgbClr>
                </a:gs>
                <a:gs pos="100000">
                  <a:srgbClr val="5A27E9">
                    <a:alpha val="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>
              <a:off x="-153" y="1032440"/>
              <a:ext cx="3698680" cy="6166873"/>
            </a:xfrm>
            <a:prstGeom prst="rtTriangle">
              <a:avLst/>
            </a:prstGeom>
            <a:gradFill flip="none" rotWithShape="1">
              <a:gsLst>
                <a:gs pos="0">
                  <a:srgbClr val="F0E4B7">
                    <a:alpha val="17000"/>
                  </a:srgbClr>
                </a:gs>
                <a:gs pos="53000">
                  <a:srgbClr val="F0E4B7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</p:grpSp>
      <p:sp>
        <p:nvSpPr>
          <p:cNvPr id="55" name="矩形: 圆角 1"/>
          <p:cNvSpPr/>
          <p:nvPr/>
        </p:nvSpPr>
        <p:spPr>
          <a:xfrm rot="19762296">
            <a:off x="1251585" y="3154680"/>
            <a:ext cx="20320" cy="40379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01600">
              <a:srgbClr val="5A27E9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grpSp>
        <p:nvGrpSpPr>
          <p:cNvPr id="74" name="组合 73"/>
          <p:cNvGrpSpPr/>
          <p:nvPr/>
        </p:nvGrpSpPr>
        <p:grpSpPr>
          <a:xfrm rot="10800000">
            <a:off x="8209280" y="-1303020"/>
            <a:ext cx="4558030" cy="5280025"/>
            <a:chOff x="-254610" y="202374"/>
            <a:chExt cx="8128572" cy="9415370"/>
          </a:xfrm>
        </p:grpSpPr>
        <p:sp>
          <p:nvSpPr>
            <p:cNvPr id="75" name="矩形: 圆角 35"/>
            <p:cNvSpPr/>
            <p:nvPr/>
          </p:nvSpPr>
          <p:spPr>
            <a:xfrm rot="19762296">
              <a:off x="7801962" y="977744"/>
              <a:ext cx="72000" cy="864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glow rad="152400">
                <a:srgbClr val="5A27E9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-254610" y="202374"/>
              <a:ext cx="4463759" cy="7828226"/>
              <a:chOff x="-407009" y="619206"/>
              <a:chExt cx="4105536" cy="7200000"/>
            </a:xfrm>
          </p:grpSpPr>
          <p:sp>
            <p:nvSpPr>
              <p:cNvPr id="77" name="矩形 76"/>
              <p:cNvSpPr/>
              <p:nvPr/>
            </p:nvSpPr>
            <p:spPr>
              <a:xfrm rot="19762296" flipH="1">
                <a:off x="-407009" y="3581371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 rot="19762296" flipH="1">
                <a:off x="112865" y="3581372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 rot="19762296" flipH="1">
                <a:off x="632739" y="3590478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 rot="19762296" flipH="1">
                <a:off x="1152613" y="3590479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9762296" flipH="1">
                <a:off x="1672487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 rot="19762296" flipH="1">
                <a:off x="2192360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83" name="矩形: 圆角 43"/>
              <p:cNvSpPr/>
              <p:nvPr/>
            </p:nvSpPr>
            <p:spPr>
              <a:xfrm rot="19762296">
                <a:off x="1912070" y="619206"/>
                <a:ext cx="72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A27E9">
                      <a:alpha val="0"/>
                    </a:srgbClr>
                  </a:gs>
                  <a:gs pos="100000">
                    <a:srgbClr val="5A27E9">
                      <a:alpha val="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  <p:sp>
            <p:nvSpPr>
              <p:cNvPr id="84" name="直角三角形 83"/>
              <p:cNvSpPr/>
              <p:nvPr/>
            </p:nvSpPr>
            <p:spPr>
              <a:xfrm>
                <a:off x="-153" y="1032440"/>
                <a:ext cx="3698680" cy="6166873"/>
              </a:xfrm>
              <a:prstGeom prst="rtTriangle">
                <a:avLst/>
              </a:prstGeom>
              <a:gradFill flip="none" rotWithShape="1">
                <a:gsLst>
                  <a:gs pos="0">
                    <a:srgbClr val="F0E4B7">
                      <a:alpha val="17000"/>
                    </a:srgbClr>
                  </a:gs>
                  <a:gs pos="53000">
                    <a:srgbClr val="F0E4B7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itchFamily="2" charset="-122"/>
                  <a:cs typeface="+mn-cs"/>
                </a:endParaRPr>
              </a:p>
            </p:txBody>
          </p:sp>
        </p:grpSp>
        <p:sp>
          <p:nvSpPr>
            <p:cNvPr id="85" name="矩形: 圆角 45"/>
            <p:cNvSpPr/>
            <p:nvPr/>
          </p:nvSpPr>
          <p:spPr>
            <a:xfrm rot="19762296">
              <a:off x="1320144" y="750362"/>
              <a:ext cx="18000" cy="72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101600">
                <a:srgbClr val="5A27E9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itchFamily="2" charset="-122"/>
                <a:cs typeface="+mn-cs"/>
              </a:endParaRPr>
            </a:p>
          </p:txBody>
        </p:sp>
      </p:grpSp>
      <p:sp>
        <p:nvSpPr>
          <p:cNvPr id="86" name="矩形: 圆角 48"/>
          <p:cNvSpPr/>
          <p:nvPr/>
        </p:nvSpPr>
        <p:spPr>
          <a:xfrm rot="19762296">
            <a:off x="11176635" y="1749425"/>
            <a:ext cx="60325" cy="4845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121933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52400">
              <a:srgbClr val="5A27E9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itchFamily="2" charset="-122"/>
              <a:cs typeface="+mn-cs"/>
            </a:endParaRPr>
          </a:p>
        </p:txBody>
      </p:sp>
      <p:grpSp>
        <p:nvGrpSpPr>
          <p:cNvPr id="88" name="组合 87"/>
          <p:cNvGrpSpPr/>
          <p:nvPr/>
        </p:nvGrpSpPr>
        <p:grpSpPr>
          <a:xfrm rot="0">
            <a:off x="2810510" y="2774315"/>
            <a:ext cx="6095365" cy="1658620"/>
            <a:chOff x="5331527" y="2166803"/>
            <a:chExt cx="10868536" cy="2957229"/>
          </a:xfrm>
        </p:grpSpPr>
        <p:sp>
          <p:nvSpPr>
            <p:cNvPr id="89" name="文本框 88"/>
            <p:cNvSpPr txBox="1"/>
            <p:nvPr/>
          </p:nvSpPr>
          <p:spPr>
            <a:xfrm>
              <a:off x="5331527" y="2166803"/>
              <a:ext cx="10868536" cy="23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charset="0"/>
                  <a:ea typeface="微软雅黑" charset="0"/>
                  <a:cs typeface="+mn-cs"/>
                </a:rPr>
                <a:t>THANKS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0E4B7"/>
                    </a:gs>
                    <a:gs pos="100000">
                      <a:srgbClr val="E7D48D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charset="0"/>
                <a:ea typeface="微软雅黑" charset="0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413283" y="4193377"/>
              <a:ext cx="10780704" cy="930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+mn-cs"/>
                </a:rPr>
                <a:t>THANKS FOR WATCHING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" name="椭圆 33"/>
          <p:cNvSpPr/>
          <p:nvPr/>
        </p:nvSpPr>
        <p:spPr>
          <a:xfrm rot="16200000">
            <a:off x="3550920" y="-285750"/>
            <a:ext cx="7429500" cy="7429500"/>
          </a:xfrm>
          <a:prstGeom prst="ellipse">
            <a:avLst/>
          </a:prstGeom>
          <a:gradFill flip="none" rotWithShape="1">
            <a:gsLst>
              <a:gs pos="100000">
                <a:srgbClr val="047794">
                  <a:alpha val="76000"/>
                </a:srgbClr>
              </a:gs>
              <a:gs pos="0">
                <a:srgbClr val="047794">
                  <a:alpha val="76000"/>
                </a:srgbClr>
              </a:gs>
              <a:gs pos="70000">
                <a:srgbClr val="121933">
                  <a:alpha val="0"/>
                </a:srgbClr>
              </a:gs>
              <a:gs pos="30000">
                <a:srgbClr val="121933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442570" y="-296101"/>
            <a:ext cx="4463759" cy="7828226"/>
            <a:chOff x="-407009" y="619206"/>
            <a:chExt cx="4105536" cy="7200000"/>
          </a:xfrm>
        </p:grpSpPr>
        <p:sp>
          <p:nvSpPr>
            <p:cNvPr id="9" name="矩形 8"/>
            <p:cNvSpPr/>
            <p:nvPr/>
          </p:nvSpPr>
          <p:spPr>
            <a:xfrm rot="19762296" flipH="1">
              <a:off x="-407009" y="3581371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 rot="19762296" flipH="1">
              <a:off x="112865" y="3581372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3" name="矩形 2"/>
            <p:cNvSpPr/>
            <p:nvPr/>
          </p:nvSpPr>
          <p:spPr>
            <a:xfrm rot="19762296" flipH="1">
              <a:off x="632739" y="3590478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 rot="19762296" flipH="1">
              <a:off x="1152613" y="3590479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 rot="19762296" flipH="1">
              <a:off x="1672487" y="3607137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 rot="19762296" flipH="1">
              <a:off x="2192360" y="3607137"/>
              <a:ext cx="144000" cy="3996000"/>
            </a:xfrm>
            <a:prstGeom prst="rect">
              <a:avLst/>
            </a:prstGeom>
            <a:gradFill flip="none" rotWithShape="1">
              <a:gsLst>
                <a:gs pos="0">
                  <a:srgbClr val="F0E4B7">
                    <a:alpha val="20000"/>
                  </a:srgbClr>
                </a:gs>
                <a:gs pos="10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" name="矩形: 圆角 14"/>
            <p:cNvSpPr/>
            <p:nvPr/>
          </p:nvSpPr>
          <p:spPr>
            <a:xfrm rot="19762296">
              <a:off x="1912070" y="619206"/>
              <a:ext cx="72000" cy="72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A27E9">
                    <a:alpha val="0"/>
                  </a:srgbClr>
                </a:gs>
                <a:gs pos="100000">
                  <a:srgbClr val="5A27E9">
                    <a:alpha val="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直角三角形 18"/>
            <p:cNvSpPr/>
            <p:nvPr/>
          </p:nvSpPr>
          <p:spPr>
            <a:xfrm>
              <a:off x="-153" y="1032440"/>
              <a:ext cx="3698680" cy="6166873"/>
            </a:xfrm>
            <a:prstGeom prst="rtTriangle">
              <a:avLst/>
            </a:prstGeom>
            <a:gradFill flip="none" rotWithShape="1">
              <a:gsLst>
                <a:gs pos="0">
                  <a:srgbClr val="F0E4B7">
                    <a:alpha val="17000"/>
                  </a:srgbClr>
                </a:gs>
                <a:gs pos="53000">
                  <a:srgbClr val="F0E4B7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9" name="文本框 148"/>
          <p:cNvSpPr txBox="1"/>
          <p:nvPr/>
        </p:nvSpPr>
        <p:spPr>
          <a:xfrm>
            <a:off x="363479" y="2781935"/>
            <a:ext cx="3532622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6000" dirty="0">
                <a:gradFill flip="none" rotWithShape="1">
                  <a:gsLst>
                    <a:gs pos="0">
                      <a:srgbClr val="F0E4B7"/>
                    </a:gs>
                    <a:gs pos="100000">
                      <a:srgbClr val="E7D48D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</a:rPr>
              <a:t>目录</a:t>
            </a:r>
            <a:endParaRPr lang="zh-CN" altLang="en-US" sz="6000" dirty="0">
              <a:gradFill flip="none" rotWithShape="1">
                <a:gsLst>
                  <a:gs pos="0">
                    <a:srgbClr val="F0E4B7"/>
                  </a:gs>
                  <a:gs pos="100000">
                    <a:srgbClr val="E7D48D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1419860" y="3656965"/>
            <a:ext cx="1520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CONTENTS</a:t>
            </a:r>
            <a:endParaRPr lang="zh-CN" altLang="en-US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0810240" y="19024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5037455" y="1352550"/>
            <a:ext cx="6289675" cy="706755"/>
            <a:chOff x="7773" y="2139"/>
            <a:chExt cx="9905" cy="1113"/>
          </a:xfrm>
        </p:grpSpPr>
        <p:grpSp>
          <p:nvGrpSpPr>
            <p:cNvPr id="35" name="组合 34"/>
            <p:cNvGrpSpPr/>
            <p:nvPr/>
          </p:nvGrpSpPr>
          <p:grpSpPr>
            <a:xfrm rot="0">
              <a:off x="7773" y="2191"/>
              <a:ext cx="985" cy="985"/>
              <a:chOff x="5772187" y="1536336"/>
              <a:chExt cx="1081848" cy="1081848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772187" y="1536336"/>
                <a:ext cx="1081848" cy="1081848"/>
                <a:chOff x="5772187" y="1536336"/>
                <a:chExt cx="1081848" cy="1081848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5772187" y="1536336"/>
                  <a:ext cx="1081848" cy="1081848"/>
                  <a:chOff x="2819451" y="2023064"/>
                  <a:chExt cx="2397070" cy="2397070"/>
                </a:xfrm>
              </p:grpSpPr>
              <p:sp>
                <p:nvSpPr>
                  <p:cNvPr id="39" name="矩形: 圆角 75"/>
                  <p:cNvSpPr/>
                  <p:nvPr/>
                </p:nvSpPr>
                <p:spPr>
                  <a:xfrm rot="2700000">
                    <a:off x="2819451" y="2023064"/>
                    <a:ext cx="2397070" cy="2397070"/>
                  </a:xfrm>
                  <a:prstGeom prst="roundRect">
                    <a:avLst/>
                  </a:prstGeom>
                  <a:gradFill>
                    <a:gsLst>
                      <a:gs pos="49000">
                        <a:srgbClr val="D9C485"/>
                      </a:gs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EEE2B6"/>
                      </a:solidFill>
                    </a:endParaRPr>
                  </a:p>
                </p:txBody>
              </p:sp>
              <p:sp>
                <p:nvSpPr>
                  <p:cNvPr id="40" name="矩形: 圆角 79"/>
                  <p:cNvSpPr/>
                  <p:nvPr/>
                </p:nvSpPr>
                <p:spPr>
                  <a:xfrm rot="2700000">
                    <a:off x="2969058" y="2172671"/>
                    <a:ext cx="2097857" cy="2097857"/>
                  </a:xfrm>
                  <a:prstGeom prst="roundRect">
                    <a:avLst/>
                  </a:prstGeom>
                  <a:solidFill>
                    <a:srgbClr val="1219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EEE2B6"/>
                      </a:solidFill>
                    </a:endParaRPr>
                  </a:p>
                </p:txBody>
              </p:sp>
            </p:grpSp>
            <p:sp>
              <p:nvSpPr>
                <p:cNvPr id="41" name="矩形: 圆角 82"/>
                <p:cNvSpPr/>
                <p:nvPr/>
              </p:nvSpPr>
              <p:spPr>
                <a:xfrm rot="2700000">
                  <a:off x="5840139" y="1603459"/>
                  <a:ext cx="946754" cy="94650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047794"/>
                    </a:gs>
                    <a:gs pos="47000">
                      <a:srgbClr val="121933">
                        <a:alpha val="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EEE2B6"/>
                    </a:solidFill>
                  </a:endParaRPr>
                </a:p>
              </p:txBody>
            </p:sp>
          </p:grpSp>
          <p:sp>
            <p:nvSpPr>
              <p:cNvPr id="42" name="文本框 41"/>
              <p:cNvSpPr txBox="1"/>
              <p:nvPr/>
            </p:nvSpPr>
            <p:spPr>
              <a:xfrm>
                <a:off x="6086224" y="1692298"/>
                <a:ext cx="453487" cy="79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dist">
                  <a:defRPr sz="4400">
                    <a:gradFill flip="none" rotWithShape="1">
                      <a:gsLst>
                        <a:gs pos="0">
                          <a:srgbClr val="F0E4B7"/>
                        </a:gs>
                        <a:gs pos="100000">
                          <a:srgbClr val="E7D48D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sz="2400" dirty="0">
                    <a:solidFill>
                      <a:srgbClr val="EEE2B6"/>
                    </a:solidFill>
                    <a:latin typeface="微软雅黑" charset="0"/>
                    <a:ea typeface="微软雅黑" charset="0"/>
                  </a:rPr>
                  <a:t>1</a:t>
                </a:r>
                <a:endParaRPr lang="en-US" altLang="zh-CN" sz="2400" dirty="0">
                  <a:solidFill>
                    <a:srgbClr val="EEE2B6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9244" y="2139"/>
              <a:ext cx="843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湖仓架构</a:t>
              </a:r>
              <a:r>
                <a:rPr lang="zh-CN" altLang="en-US" sz="400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演进</a:t>
              </a:r>
              <a:endPara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5045710" y="2585720"/>
            <a:ext cx="5764530" cy="706755"/>
            <a:chOff x="7773" y="2139"/>
            <a:chExt cx="9078" cy="1113"/>
          </a:xfrm>
        </p:grpSpPr>
        <p:grpSp>
          <p:nvGrpSpPr>
            <p:cNvPr id="127" name="组合 126"/>
            <p:cNvGrpSpPr/>
            <p:nvPr/>
          </p:nvGrpSpPr>
          <p:grpSpPr>
            <a:xfrm rot="0">
              <a:off x="7773" y="2191"/>
              <a:ext cx="985" cy="985"/>
              <a:chOff x="5772187" y="1536336"/>
              <a:chExt cx="1081848" cy="1081848"/>
            </a:xfrm>
          </p:grpSpPr>
          <p:grpSp>
            <p:nvGrpSpPr>
              <p:cNvPr id="146" name="组合 145"/>
              <p:cNvGrpSpPr/>
              <p:nvPr/>
            </p:nvGrpSpPr>
            <p:grpSpPr>
              <a:xfrm>
                <a:off x="5772187" y="1536336"/>
                <a:ext cx="1081848" cy="1081848"/>
                <a:chOff x="5772187" y="1536336"/>
                <a:chExt cx="1081848" cy="1081848"/>
              </a:xfrm>
            </p:grpSpPr>
            <p:grpSp>
              <p:nvGrpSpPr>
                <p:cNvPr id="147" name="组合 146"/>
                <p:cNvGrpSpPr/>
                <p:nvPr/>
              </p:nvGrpSpPr>
              <p:grpSpPr>
                <a:xfrm>
                  <a:off x="5772187" y="1536336"/>
                  <a:ext cx="1081848" cy="1081848"/>
                  <a:chOff x="2819451" y="2023064"/>
                  <a:chExt cx="2397070" cy="2397070"/>
                </a:xfrm>
              </p:grpSpPr>
              <p:sp>
                <p:nvSpPr>
                  <p:cNvPr id="148" name="矩形: 圆角 75"/>
                  <p:cNvSpPr/>
                  <p:nvPr/>
                </p:nvSpPr>
                <p:spPr>
                  <a:xfrm rot="2700000">
                    <a:off x="2819451" y="2023064"/>
                    <a:ext cx="2397070" cy="2397070"/>
                  </a:xfrm>
                  <a:prstGeom prst="roundRect">
                    <a:avLst/>
                  </a:prstGeom>
                  <a:gradFill>
                    <a:gsLst>
                      <a:gs pos="49000">
                        <a:srgbClr val="D9C485"/>
                      </a:gs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EEE2B6"/>
                      </a:solidFill>
                    </a:endParaRPr>
                  </a:p>
                </p:txBody>
              </p:sp>
              <p:sp>
                <p:nvSpPr>
                  <p:cNvPr id="150" name="矩形: 圆角 79"/>
                  <p:cNvSpPr/>
                  <p:nvPr/>
                </p:nvSpPr>
                <p:spPr>
                  <a:xfrm rot="2700000">
                    <a:off x="2969058" y="2172671"/>
                    <a:ext cx="2097857" cy="2097857"/>
                  </a:xfrm>
                  <a:prstGeom prst="roundRect">
                    <a:avLst/>
                  </a:prstGeom>
                  <a:solidFill>
                    <a:srgbClr val="1219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EEE2B6"/>
                      </a:solidFill>
                    </a:endParaRPr>
                  </a:p>
                </p:txBody>
              </p:sp>
            </p:grpSp>
            <p:sp>
              <p:nvSpPr>
                <p:cNvPr id="152" name="矩形: 圆角 82"/>
                <p:cNvSpPr/>
                <p:nvPr/>
              </p:nvSpPr>
              <p:spPr>
                <a:xfrm rot="2700000">
                  <a:off x="5840139" y="1603459"/>
                  <a:ext cx="946754" cy="94650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047794"/>
                    </a:gs>
                    <a:gs pos="47000">
                      <a:srgbClr val="121933">
                        <a:alpha val="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EEE2B6"/>
                    </a:solidFill>
                  </a:endParaRPr>
                </a:p>
              </p:txBody>
            </p:sp>
          </p:grpSp>
          <p:sp>
            <p:nvSpPr>
              <p:cNvPr id="153" name="文本框 152"/>
              <p:cNvSpPr txBox="1"/>
              <p:nvPr/>
            </p:nvSpPr>
            <p:spPr>
              <a:xfrm>
                <a:off x="6086224" y="1692298"/>
                <a:ext cx="453487" cy="79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dist">
                  <a:defRPr sz="4400">
                    <a:gradFill flip="none" rotWithShape="1">
                      <a:gsLst>
                        <a:gs pos="0">
                          <a:srgbClr val="F0E4B7"/>
                        </a:gs>
                        <a:gs pos="100000">
                          <a:srgbClr val="E7D48D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sz="2400" dirty="0">
                    <a:solidFill>
                      <a:srgbClr val="EEE2B6"/>
                    </a:solidFill>
                    <a:latin typeface="微软雅黑" charset="0"/>
                    <a:ea typeface="微软雅黑" charset="0"/>
                  </a:rPr>
                  <a:t>2</a:t>
                </a:r>
                <a:endParaRPr lang="en-US" altLang="zh-CN" sz="2400" dirty="0">
                  <a:solidFill>
                    <a:srgbClr val="EEE2B6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154" name="文本框 153"/>
            <p:cNvSpPr txBox="1"/>
            <p:nvPr/>
          </p:nvSpPr>
          <p:spPr>
            <a:xfrm>
              <a:off x="9244" y="2139"/>
              <a:ext cx="760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1.0 </a:t>
              </a:r>
              <a:r>
                <a:rPr lang="zh-CN" altLang="en-US" sz="400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特性与</a:t>
              </a:r>
              <a:r>
                <a:rPr lang="zh-CN" altLang="en-US" sz="400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展望</a:t>
              </a:r>
              <a:endPara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5070475" y="5227320"/>
            <a:ext cx="5622925" cy="706755"/>
            <a:chOff x="7773" y="2139"/>
            <a:chExt cx="8855" cy="1113"/>
          </a:xfrm>
        </p:grpSpPr>
        <p:grpSp>
          <p:nvGrpSpPr>
            <p:cNvPr id="156" name="组合 155"/>
            <p:cNvGrpSpPr/>
            <p:nvPr/>
          </p:nvGrpSpPr>
          <p:grpSpPr>
            <a:xfrm rot="0">
              <a:off x="7773" y="2191"/>
              <a:ext cx="985" cy="985"/>
              <a:chOff x="5772187" y="1536336"/>
              <a:chExt cx="1081848" cy="1081848"/>
            </a:xfrm>
          </p:grpSpPr>
          <p:grpSp>
            <p:nvGrpSpPr>
              <p:cNvPr id="157" name="组合 156"/>
              <p:cNvGrpSpPr/>
              <p:nvPr/>
            </p:nvGrpSpPr>
            <p:grpSpPr>
              <a:xfrm>
                <a:off x="5772187" y="1536336"/>
                <a:ext cx="1081848" cy="1081848"/>
                <a:chOff x="5772187" y="1536336"/>
                <a:chExt cx="1081848" cy="1081848"/>
              </a:xfrm>
            </p:grpSpPr>
            <p:grpSp>
              <p:nvGrpSpPr>
                <p:cNvPr id="158" name="组合 157"/>
                <p:cNvGrpSpPr/>
                <p:nvPr/>
              </p:nvGrpSpPr>
              <p:grpSpPr>
                <a:xfrm>
                  <a:off x="5772187" y="1536336"/>
                  <a:ext cx="1081848" cy="1081848"/>
                  <a:chOff x="2819451" y="2023064"/>
                  <a:chExt cx="2397070" cy="2397070"/>
                </a:xfrm>
              </p:grpSpPr>
              <p:sp>
                <p:nvSpPr>
                  <p:cNvPr id="159" name="矩形: 圆角 75"/>
                  <p:cNvSpPr/>
                  <p:nvPr/>
                </p:nvSpPr>
                <p:spPr>
                  <a:xfrm rot="2700000">
                    <a:off x="2819451" y="2023064"/>
                    <a:ext cx="2397070" cy="2397070"/>
                  </a:xfrm>
                  <a:prstGeom prst="roundRect">
                    <a:avLst/>
                  </a:prstGeom>
                  <a:gradFill>
                    <a:gsLst>
                      <a:gs pos="49000">
                        <a:srgbClr val="D9C485"/>
                      </a:gs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EEE2B6"/>
                      </a:solidFill>
                    </a:endParaRPr>
                  </a:p>
                </p:txBody>
              </p:sp>
              <p:sp>
                <p:nvSpPr>
                  <p:cNvPr id="160" name="矩形: 圆角 79"/>
                  <p:cNvSpPr/>
                  <p:nvPr/>
                </p:nvSpPr>
                <p:spPr>
                  <a:xfrm rot="2700000">
                    <a:off x="2969058" y="2172671"/>
                    <a:ext cx="2097857" cy="2097857"/>
                  </a:xfrm>
                  <a:prstGeom prst="roundRect">
                    <a:avLst/>
                  </a:prstGeom>
                  <a:solidFill>
                    <a:srgbClr val="1219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EEE2B6"/>
                      </a:solidFill>
                    </a:endParaRPr>
                  </a:p>
                </p:txBody>
              </p:sp>
            </p:grpSp>
            <p:sp>
              <p:nvSpPr>
                <p:cNvPr id="161" name="矩形: 圆角 82"/>
                <p:cNvSpPr/>
                <p:nvPr/>
              </p:nvSpPr>
              <p:spPr>
                <a:xfrm rot="2700000">
                  <a:off x="5840139" y="1603459"/>
                  <a:ext cx="946754" cy="94650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047794"/>
                    </a:gs>
                    <a:gs pos="47000">
                      <a:srgbClr val="121933">
                        <a:alpha val="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EEE2B6"/>
                    </a:solidFill>
                  </a:endParaRPr>
                </a:p>
              </p:txBody>
            </p:sp>
          </p:grpSp>
          <p:sp>
            <p:nvSpPr>
              <p:cNvPr id="162" name="文本框 161"/>
              <p:cNvSpPr txBox="1"/>
              <p:nvPr/>
            </p:nvSpPr>
            <p:spPr>
              <a:xfrm>
                <a:off x="6086224" y="1692298"/>
                <a:ext cx="453487" cy="79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dist">
                  <a:defRPr sz="4400">
                    <a:gradFill flip="none" rotWithShape="1">
                      <a:gsLst>
                        <a:gs pos="0">
                          <a:srgbClr val="F0E4B7"/>
                        </a:gs>
                        <a:gs pos="100000">
                          <a:srgbClr val="E7D48D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sz="2400" dirty="0">
                    <a:solidFill>
                      <a:srgbClr val="EEE2B6"/>
                    </a:solidFill>
                    <a:latin typeface="微软雅黑" charset="0"/>
                    <a:ea typeface="微软雅黑" charset="0"/>
                  </a:rPr>
                  <a:t>4</a:t>
                </a:r>
                <a:endParaRPr lang="en-US" altLang="zh-CN" sz="2400" dirty="0">
                  <a:solidFill>
                    <a:srgbClr val="EEE2B6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163" name="文本框 162"/>
            <p:cNvSpPr txBox="1"/>
            <p:nvPr/>
          </p:nvSpPr>
          <p:spPr>
            <a:xfrm>
              <a:off x="9244" y="2139"/>
              <a:ext cx="738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云上湖仓一体</a:t>
              </a:r>
              <a:r>
                <a:rPr lang="zh-CN" altLang="en-US" sz="400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构建</a:t>
              </a:r>
              <a:endPara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5048250" y="3926840"/>
            <a:ext cx="6417465" cy="706755"/>
            <a:chOff x="7773" y="2139"/>
            <a:chExt cx="9967" cy="1113"/>
          </a:xfrm>
        </p:grpSpPr>
        <p:grpSp>
          <p:nvGrpSpPr>
            <p:cNvPr id="166" name="组合 165"/>
            <p:cNvGrpSpPr/>
            <p:nvPr/>
          </p:nvGrpSpPr>
          <p:grpSpPr>
            <a:xfrm rot="0">
              <a:off x="7773" y="2191"/>
              <a:ext cx="985" cy="985"/>
              <a:chOff x="5772187" y="1536336"/>
              <a:chExt cx="1081848" cy="1081848"/>
            </a:xfrm>
          </p:grpSpPr>
          <p:grpSp>
            <p:nvGrpSpPr>
              <p:cNvPr id="167" name="组合 166"/>
              <p:cNvGrpSpPr/>
              <p:nvPr/>
            </p:nvGrpSpPr>
            <p:grpSpPr>
              <a:xfrm>
                <a:off x="5772187" y="1536336"/>
                <a:ext cx="1081848" cy="1081848"/>
                <a:chOff x="5772187" y="1536336"/>
                <a:chExt cx="1081848" cy="1081848"/>
              </a:xfrm>
            </p:grpSpPr>
            <p:grpSp>
              <p:nvGrpSpPr>
                <p:cNvPr id="168" name="组合 167"/>
                <p:cNvGrpSpPr/>
                <p:nvPr/>
              </p:nvGrpSpPr>
              <p:grpSpPr>
                <a:xfrm>
                  <a:off x="5772187" y="1536336"/>
                  <a:ext cx="1081848" cy="1081848"/>
                  <a:chOff x="2819451" y="2023064"/>
                  <a:chExt cx="2397070" cy="2397070"/>
                </a:xfrm>
              </p:grpSpPr>
              <p:sp>
                <p:nvSpPr>
                  <p:cNvPr id="169" name="矩形: 圆角 75"/>
                  <p:cNvSpPr/>
                  <p:nvPr/>
                </p:nvSpPr>
                <p:spPr>
                  <a:xfrm rot="2700000">
                    <a:off x="2819451" y="2023064"/>
                    <a:ext cx="2397070" cy="2397070"/>
                  </a:xfrm>
                  <a:prstGeom prst="roundRect">
                    <a:avLst/>
                  </a:prstGeom>
                  <a:gradFill>
                    <a:gsLst>
                      <a:gs pos="49000">
                        <a:srgbClr val="D9C485"/>
                      </a:gs>
                      <a:gs pos="0">
                        <a:srgbClr val="F0E4B7"/>
                      </a:gs>
                      <a:gs pos="100000">
                        <a:srgbClr val="121933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EEE2B6"/>
                      </a:solidFill>
                    </a:endParaRPr>
                  </a:p>
                </p:txBody>
              </p:sp>
              <p:sp>
                <p:nvSpPr>
                  <p:cNvPr id="170" name="矩形: 圆角 79"/>
                  <p:cNvSpPr/>
                  <p:nvPr/>
                </p:nvSpPr>
                <p:spPr>
                  <a:xfrm rot="2700000">
                    <a:off x="2969058" y="2172671"/>
                    <a:ext cx="2097857" cy="2097857"/>
                  </a:xfrm>
                  <a:prstGeom prst="roundRect">
                    <a:avLst/>
                  </a:prstGeom>
                  <a:solidFill>
                    <a:srgbClr val="1219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EEE2B6"/>
                      </a:solidFill>
                    </a:endParaRPr>
                  </a:p>
                </p:txBody>
              </p:sp>
            </p:grpSp>
            <p:sp>
              <p:nvSpPr>
                <p:cNvPr id="171" name="矩形: 圆角 82"/>
                <p:cNvSpPr/>
                <p:nvPr/>
              </p:nvSpPr>
              <p:spPr>
                <a:xfrm rot="2700000">
                  <a:off x="5840139" y="1603459"/>
                  <a:ext cx="946754" cy="94650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047794"/>
                    </a:gs>
                    <a:gs pos="47000">
                      <a:srgbClr val="121933">
                        <a:alpha val="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EEE2B6"/>
                    </a:solidFill>
                  </a:endParaRPr>
                </a:p>
              </p:txBody>
            </p:sp>
          </p:grpSp>
          <p:sp>
            <p:nvSpPr>
              <p:cNvPr id="172" name="文本框 171"/>
              <p:cNvSpPr txBox="1"/>
              <p:nvPr/>
            </p:nvSpPr>
            <p:spPr>
              <a:xfrm>
                <a:off x="6086224" y="1692298"/>
                <a:ext cx="453487" cy="79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dist">
                  <a:defRPr sz="4400">
                    <a:gradFill flip="none" rotWithShape="1">
                      <a:gsLst>
                        <a:gs pos="0">
                          <a:srgbClr val="F0E4B7"/>
                        </a:gs>
                        <a:gs pos="100000">
                          <a:srgbClr val="E7D48D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sz="2400" dirty="0">
                    <a:solidFill>
                      <a:srgbClr val="EEE2B6"/>
                    </a:solidFill>
                    <a:latin typeface="微软雅黑" charset="0"/>
                    <a:ea typeface="微软雅黑" charset="0"/>
                  </a:rPr>
                  <a:t>3</a:t>
                </a:r>
                <a:endParaRPr lang="en-US" altLang="zh-CN" sz="2400" dirty="0">
                  <a:solidFill>
                    <a:srgbClr val="EEE2B6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173" name="文本框 172"/>
            <p:cNvSpPr txBox="1"/>
            <p:nvPr/>
          </p:nvSpPr>
          <p:spPr>
            <a:xfrm>
              <a:off x="9244" y="2139"/>
              <a:ext cx="849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商业化</a:t>
              </a:r>
              <a:r>
                <a:rPr lang="zh-CN" altLang="en-US" sz="4000">
                  <a:solidFill>
                    <a:srgbClr val="EEE2B6"/>
                  </a:solidFill>
                  <a:latin typeface="微软雅黑" charset="0"/>
                  <a:ea typeface="微软雅黑" charset="0"/>
                </a:rPr>
                <a:t>特性</a:t>
              </a:r>
              <a:endPara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4" name="组合 53"/>
          <p:cNvGrpSpPr/>
          <p:nvPr/>
        </p:nvGrpSpPr>
        <p:grpSpPr>
          <a:xfrm>
            <a:off x="-160739" y="-1254557"/>
            <a:ext cx="12512727" cy="9367635"/>
            <a:chOff x="1185" y="-5831"/>
            <a:chExt cx="31517" cy="23594"/>
          </a:xfrm>
        </p:grpSpPr>
        <p:grpSp>
          <p:nvGrpSpPr>
            <p:cNvPr id="13" name="组合 12"/>
            <p:cNvGrpSpPr/>
            <p:nvPr/>
          </p:nvGrpSpPr>
          <p:grpSpPr>
            <a:xfrm>
              <a:off x="1185" y="4011"/>
              <a:ext cx="7140" cy="13752"/>
              <a:chOff x="-1833832" y="-212711"/>
              <a:chExt cx="4170192" cy="8031917"/>
            </a:xfrm>
          </p:grpSpPr>
          <p:sp>
            <p:nvSpPr>
              <p:cNvPr id="14" name="矩形 13"/>
              <p:cNvSpPr/>
              <p:nvPr/>
            </p:nvSpPr>
            <p:spPr>
              <a:xfrm rot="19762296" flipH="1">
                <a:off x="-407009" y="3581371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19762296" flipH="1">
                <a:off x="112865" y="3581372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 rot="19762296" flipH="1">
                <a:off x="632739" y="3590478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19762296" flipH="1">
                <a:off x="1152613" y="3590479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 rot="19762296" flipH="1">
                <a:off x="1672487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19762296" flipH="1">
                <a:off x="2192360" y="3607137"/>
                <a:ext cx="144000" cy="3996000"/>
              </a:xfrm>
              <a:prstGeom prst="rect">
                <a:avLst/>
              </a:prstGeom>
              <a:gradFill flip="none" rotWithShape="1">
                <a:gsLst>
                  <a:gs pos="0">
                    <a:srgbClr val="F0E4B7">
                      <a:alpha val="20000"/>
                    </a:srgbClr>
                  </a:gs>
                  <a:gs pos="100000">
                    <a:srgbClr val="121933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: 圆角 13"/>
              <p:cNvSpPr/>
              <p:nvPr/>
            </p:nvSpPr>
            <p:spPr>
              <a:xfrm rot="19762296">
                <a:off x="1912070" y="619206"/>
                <a:ext cx="72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A27E9">
                      <a:alpha val="0"/>
                    </a:srgbClr>
                  </a:gs>
                  <a:gs pos="100000">
                    <a:srgbClr val="5A27E9">
                      <a:alpha val="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直角三角形 21"/>
              <p:cNvSpPr/>
              <p:nvPr/>
            </p:nvSpPr>
            <p:spPr>
              <a:xfrm>
                <a:off x="-1833832" y="-212711"/>
                <a:ext cx="3698680" cy="6166873"/>
              </a:xfrm>
              <a:prstGeom prst="rtTriangle">
                <a:avLst/>
              </a:prstGeom>
              <a:gradFill flip="none" rotWithShape="1">
                <a:gsLst>
                  <a:gs pos="0">
                    <a:srgbClr val="F0E4B7">
                      <a:alpha val="17000"/>
                    </a:srgbClr>
                  </a:gs>
                  <a:gs pos="53000">
                    <a:srgbClr val="F0E4B7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: 圆角 15"/>
            <p:cNvSpPr/>
            <p:nvPr/>
          </p:nvSpPr>
          <p:spPr>
            <a:xfrm rot="19762296">
              <a:off x="3459" y="4074"/>
              <a:ext cx="57" cy="113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101600">
                <a:srgbClr val="5A27E9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" name="组合 23"/>
            <p:cNvGrpSpPr/>
            <p:nvPr/>
          </p:nvGrpSpPr>
          <p:grpSpPr>
            <a:xfrm rot="10800000">
              <a:off x="26369" y="-5831"/>
              <a:ext cx="6333" cy="13687"/>
              <a:chOff x="-681630" y="-660491"/>
              <a:chExt cx="4021403" cy="869109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681630" y="-660491"/>
                <a:ext cx="4021403" cy="8691091"/>
                <a:chOff x="-799760" y="-174413"/>
                <a:chExt cx="3698680" cy="7993619"/>
              </a:xfrm>
            </p:grpSpPr>
            <p:sp>
              <p:nvSpPr>
                <p:cNvPr id="27" name="矩形 26"/>
                <p:cNvSpPr/>
                <p:nvPr/>
              </p:nvSpPr>
              <p:spPr>
                <a:xfrm rot="19762296" flipH="1">
                  <a:off x="-407009" y="3581371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 rot="19762296" flipH="1">
                  <a:off x="112865" y="3581372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 rot="19762296" flipH="1">
                  <a:off x="632739" y="3590478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 rot="19762296" flipH="1">
                  <a:off x="1152613" y="3590479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 rot="19762296" flipH="1">
                  <a:off x="1672487" y="3607137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 rot="19762296" flipH="1">
                  <a:off x="2192360" y="3607137"/>
                  <a:ext cx="144000" cy="399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0E4B7">
                        <a:alpha val="20000"/>
                      </a:srgbClr>
                    </a:gs>
                    <a:gs pos="100000">
                      <a:srgbClr val="121933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矩形: 圆角 26"/>
                <p:cNvSpPr/>
                <p:nvPr/>
              </p:nvSpPr>
              <p:spPr>
                <a:xfrm rot="19762296">
                  <a:off x="1912070" y="619206"/>
                  <a:ext cx="72000" cy="7200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A27E9">
                        <a:alpha val="0"/>
                      </a:srgbClr>
                    </a:gs>
                    <a:gs pos="100000">
                      <a:srgbClr val="5A27E9">
                        <a:alpha val="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直角三角形 36"/>
                <p:cNvSpPr/>
                <p:nvPr/>
              </p:nvSpPr>
              <p:spPr>
                <a:xfrm>
                  <a:off x="-799760" y="-174413"/>
                  <a:ext cx="3698680" cy="6166873"/>
                </a:xfrm>
                <a:prstGeom prst="rtTriangle">
                  <a:avLst/>
                </a:prstGeom>
                <a:gradFill flip="none" rotWithShape="1">
                  <a:gsLst>
                    <a:gs pos="0">
                      <a:srgbClr val="F0E4B7">
                        <a:alpha val="17000"/>
                      </a:srgbClr>
                    </a:gs>
                    <a:gs pos="53000">
                      <a:srgbClr val="F0E4B7">
                        <a:alpha val="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矩形: 圆角 19"/>
              <p:cNvSpPr/>
              <p:nvPr/>
            </p:nvSpPr>
            <p:spPr>
              <a:xfrm rot="19762296">
                <a:off x="1320144" y="750362"/>
                <a:ext cx="18000" cy="720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glow rad="101600">
                  <a:srgbClr val="5A27E9">
                    <a:alpha val="2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5" name="椭圆 44"/>
            <p:cNvSpPr/>
            <p:nvPr/>
          </p:nvSpPr>
          <p:spPr>
            <a:xfrm rot="16200000">
              <a:off x="6461" y="-4921"/>
              <a:ext cx="21179" cy="21179"/>
            </a:xfrm>
            <a:prstGeom prst="ellipse">
              <a:avLst/>
            </a:prstGeom>
            <a:gradFill flip="none" rotWithShape="1">
              <a:gsLst>
                <a:gs pos="100000">
                  <a:srgbClr val="047794">
                    <a:alpha val="76000"/>
                  </a:srgbClr>
                </a:gs>
                <a:gs pos="0">
                  <a:srgbClr val="F0E4B7">
                    <a:alpha val="76000"/>
                  </a:srgbClr>
                </a:gs>
                <a:gs pos="70000">
                  <a:srgbClr val="121933">
                    <a:alpha val="0"/>
                  </a:srgbClr>
                </a:gs>
                <a:gs pos="30000">
                  <a:srgbClr val="12193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3406" y="2068"/>
              <a:ext cx="7202" cy="7202"/>
              <a:chOff x="8513115" y="1312892"/>
              <a:chExt cx="4573292" cy="4573533"/>
            </a:xfrm>
          </p:grpSpPr>
          <p:sp>
            <p:nvSpPr>
              <p:cNvPr id="50" name="矩形: 圆角 42"/>
              <p:cNvSpPr/>
              <p:nvPr/>
            </p:nvSpPr>
            <p:spPr>
              <a:xfrm rot="2700000">
                <a:off x="8512994" y="1313012"/>
                <a:ext cx="4573533" cy="4573292"/>
              </a:xfrm>
              <a:prstGeom prst="roundRect">
                <a:avLst/>
              </a:prstGeom>
              <a:solidFill>
                <a:srgbClr val="121933"/>
              </a:solidFill>
              <a:ln w="12700" cmpd="sng">
                <a:gradFill>
                  <a:gsLst>
                    <a:gs pos="0">
                      <a:schemeClr val="accent1">
                        <a:lumMod val="8000"/>
                        <a:lumOff val="92000"/>
                        <a:alpha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0398495" y="1939433"/>
                <a:ext cx="851828" cy="231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dist">
                  <a:defRPr sz="4400">
                    <a:gradFill flip="none" rotWithShape="1">
                      <a:gsLst>
                        <a:gs pos="0">
                          <a:srgbClr val="F0E4B7"/>
                        </a:gs>
                        <a:gs pos="100000">
                          <a:srgbClr val="E7D48D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pPr algn="ctr"/>
                <a:r>
                  <a:rPr lang="en-US" altLang="zh-CN" sz="8800" dirty="0">
                    <a:latin typeface="微软雅黑" charset="0"/>
                    <a:ea typeface="微软雅黑" charset="0"/>
                  </a:rPr>
                  <a:t>1</a:t>
                </a:r>
                <a:endParaRPr lang="zh-CN" altLang="en-US" sz="8800" dirty="0">
                  <a:latin typeface="微软雅黑" charset="0"/>
                  <a:ea typeface="微软雅黑" charset="0"/>
                </a:endParaRPr>
              </a:p>
            </p:txBody>
          </p:sp>
        </p:grpSp>
      </p:grpSp>
      <p:sp>
        <p:nvSpPr>
          <p:cNvPr id="55" name="文本框 54"/>
          <p:cNvSpPr txBox="1"/>
          <p:nvPr/>
        </p:nvSpPr>
        <p:spPr>
          <a:xfrm>
            <a:off x="3677920" y="3841115"/>
            <a:ext cx="4870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湖仓架构</a:t>
            </a:r>
            <a:r>
              <a:rPr lang="zh-CN" altLang="en-US" sz="4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演进</a:t>
            </a:r>
            <a:endParaRPr lang="zh-CN" altLang="en-US" sz="48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1</a:t>
              </a:r>
              <a:endParaRPr lang="zh-CN" altLang="en-US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3338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湖仓架构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演进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sp>
        <p:nvSpPr>
          <p:cNvPr id="12" name="文本框 34"/>
          <p:cNvSpPr txBox="1"/>
          <p:nvPr>
            <p:custDataLst>
              <p:tags r:id="rId2"/>
            </p:custDataLst>
          </p:nvPr>
        </p:nvSpPr>
        <p:spPr>
          <a:xfrm>
            <a:off x="10173182" y="3177260"/>
            <a:ext cx="1018676" cy="28135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sz="985" dirty="0"/>
              <a:t>ADS</a:t>
            </a:r>
            <a:endParaRPr sz="985" dirty="0"/>
          </a:p>
        </p:txBody>
      </p:sp>
      <p:sp>
        <p:nvSpPr>
          <p:cNvPr id="14" name="文本框 34"/>
          <p:cNvSpPr txBox="1"/>
          <p:nvPr>
            <p:custDataLst>
              <p:tags r:id="rId3"/>
            </p:custDataLst>
          </p:nvPr>
        </p:nvSpPr>
        <p:spPr>
          <a:xfrm>
            <a:off x="4624457" y="3205821"/>
            <a:ext cx="429394" cy="28135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sz="985" dirty="0"/>
              <a:t>ODS</a:t>
            </a:r>
            <a:endParaRPr sz="985" dirty="0"/>
          </a:p>
        </p:txBody>
      </p:sp>
      <p:sp>
        <p:nvSpPr>
          <p:cNvPr id="15" name="文本框 34"/>
          <p:cNvSpPr txBox="1"/>
          <p:nvPr>
            <p:custDataLst>
              <p:tags r:id="rId4"/>
            </p:custDataLst>
          </p:nvPr>
        </p:nvSpPr>
        <p:spPr>
          <a:xfrm>
            <a:off x="6543760" y="3205821"/>
            <a:ext cx="429394" cy="28135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sz="985"/>
              <a:t>DWD</a:t>
            </a:r>
            <a:endParaRPr sz="985"/>
          </a:p>
        </p:txBody>
      </p:sp>
      <p:sp>
        <p:nvSpPr>
          <p:cNvPr id="21" name="文本框 34"/>
          <p:cNvSpPr txBox="1"/>
          <p:nvPr>
            <p:custDataLst>
              <p:tags r:id="rId5"/>
            </p:custDataLst>
          </p:nvPr>
        </p:nvSpPr>
        <p:spPr>
          <a:xfrm>
            <a:off x="8513341" y="3205821"/>
            <a:ext cx="429394" cy="28135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sz="985" dirty="0"/>
              <a:t>DWS</a:t>
            </a:r>
            <a:endParaRPr sz="985" dirty="0"/>
          </a:p>
        </p:txBody>
      </p:sp>
      <p:sp>
        <p:nvSpPr>
          <p:cNvPr id="22" name="直线箭头连接符 28"/>
          <p:cNvSpPr/>
          <p:nvPr>
            <p:custDataLst>
              <p:tags r:id="rId6"/>
            </p:custDataLst>
          </p:nvPr>
        </p:nvSpPr>
        <p:spPr>
          <a:xfrm>
            <a:off x="5337031" y="2900204"/>
            <a:ext cx="790869" cy="1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34" name="直线箭头连接符 28"/>
          <p:cNvSpPr/>
          <p:nvPr>
            <p:custDataLst>
              <p:tags r:id="rId7"/>
            </p:custDataLst>
          </p:nvPr>
        </p:nvSpPr>
        <p:spPr>
          <a:xfrm>
            <a:off x="7259823" y="2900204"/>
            <a:ext cx="790869" cy="1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35" name="直线箭头连接符 28"/>
          <p:cNvSpPr/>
          <p:nvPr>
            <p:custDataLst>
              <p:tags r:id="rId8"/>
            </p:custDataLst>
          </p:nvPr>
        </p:nvSpPr>
        <p:spPr>
          <a:xfrm>
            <a:off x="9220326" y="2900204"/>
            <a:ext cx="790869" cy="1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pic>
        <p:nvPicPr>
          <p:cNvPr id="2" name="图像" descr="图像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12293" y="2415035"/>
            <a:ext cx="853676" cy="695766"/>
          </a:xfrm>
          <a:prstGeom prst="rect">
            <a:avLst/>
          </a:prstGeom>
          <a:solidFill>
            <a:schemeClr val="bg1"/>
          </a:solidFill>
          <a:ln w="12700">
            <a:miter lim="400000"/>
            <a:headEnd/>
            <a:tailEnd/>
          </a:ln>
        </p:spPr>
      </p:pic>
      <p:pic>
        <p:nvPicPr>
          <p:cNvPr id="37" name="图像" descr="图像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31642" y="2415035"/>
            <a:ext cx="853677" cy="695766"/>
          </a:xfrm>
          <a:prstGeom prst="rect">
            <a:avLst/>
          </a:prstGeom>
          <a:solidFill>
            <a:schemeClr val="bg1"/>
          </a:solidFill>
          <a:ln w="12700">
            <a:miter lim="400000"/>
            <a:headEnd/>
            <a:tailEnd/>
          </a:ln>
        </p:spPr>
      </p:pic>
      <p:pic>
        <p:nvPicPr>
          <p:cNvPr id="3" name="图像" descr="图像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288655" y="2421312"/>
            <a:ext cx="853676" cy="695766"/>
          </a:xfrm>
          <a:prstGeom prst="rect">
            <a:avLst/>
          </a:prstGeom>
          <a:solidFill>
            <a:schemeClr val="bg1"/>
          </a:solidFill>
          <a:ln w="12700">
            <a:miter lim="400000"/>
            <a:headEnd/>
            <a:tailEnd/>
          </a:ln>
        </p:spPr>
      </p:pic>
      <p:pic>
        <p:nvPicPr>
          <p:cNvPr id="11" name="图像" descr="图像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265350" y="2415034"/>
            <a:ext cx="834341" cy="708320"/>
          </a:xfrm>
          <a:prstGeom prst="rect">
            <a:avLst/>
          </a:prstGeom>
          <a:solidFill>
            <a:schemeClr val="bg1"/>
          </a:solidFill>
          <a:ln w="12700">
            <a:miter lim="400000"/>
            <a:headEnd/>
            <a:tailEnd/>
          </a:ln>
        </p:spPr>
      </p:pic>
      <p:sp>
        <p:nvSpPr>
          <p:cNvPr id="13" name="文本框 34"/>
          <p:cNvSpPr txBox="1"/>
          <p:nvPr>
            <p:custDataLst>
              <p:tags r:id="rId15"/>
            </p:custDataLst>
          </p:nvPr>
        </p:nvSpPr>
        <p:spPr>
          <a:xfrm>
            <a:off x="5491870" y="2583853"/>
            <a:ext cx="472843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ETL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41" name="文本框 34"/>
          <p:cNvSpPr txBox="1"/>
          <p:nvPr>
            <p:custDataLst>
              <p:tags r:id="rId16"/>
            </p:custDataLst>
          </p:nvPr>
        </p:nvSpPr>
        <p:spPr>
          <a:xfrm>
            <a:off x="7452313" y="2577629"/>
            <a:ext cx="472843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ETL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42" name="文本框 34"/>
          <p:cNvSpPr txBox="1"/>
          <p:nvPr>
            <p:custDataLst>
              <p:tags r:id="rId17"/>
            </p:custDataLst>
          </p:nvPr>
        </p:nvSpPr>
        <p:spPr>
          <a:xfrm>
            <a:off x="9428095" y="2579220"/>
            <a:ext cx="472843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ETL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43" name="笑脸 42"/>
          <p:cNvSpPr/>
          <p:nvPr>
            <p:custDataLst>
              <p:tags r:id="rId18"/>
            </p:custDataLst>
          </p:nvPr>
        </p:nvSpPr>
        <p:spPr>
          <a:xfrm>
            <a:off x="9472781" y="1406149"/>
            <a:ext cx="373057" cy="373057"/>
          </a:xfrm>
          <a:prstGeom prst="smileyFace">
            <a:avLst/>
          </a:prstGeom>
          <a:solidFill>
            <a:schemeClr val="bg1"/>
          </a:solidFill>
          <a:ln w="50800" cap="flat">
            <a:solidFill>
              <a:schemeClr val="accent5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  <p:sp>
        <p:nvSpPr>
          <p:cNvPr id="44" name="直线箭头连接符 28"/>
          <p:cNvSpPr/>
          <p:nvPr>
            <p:custDataLst>
              <p:tags r:id="rId19"/>
            </p:custDataLst>
          </p:nvPr>
        </p:nvSpPr>
        <p:spPr>
          <a:xfrm>
            <a:off x="9746062" y="1824974"/>
            <a:ext cx="914352" cy="476737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45" name="文本框 34"/>
          <p:cNvSpPr txBox="1"/>
          <p:nvPr>
            <p:custDataLst>
              <p:tags r:id="rId20"/>
            </p:custDataLst>
          </p:nvPr>
        </p:nvSpPr>
        <p:spPr>
          <a:xfrm>
            <a:off x="10283852" y="1695902"/>
            <a:ext cx="743462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Query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16" name="直线箭头连接符 28"/>
          <p:cNvSpPr/>
          <p:nvPr>
            <p:custDataLst>
              <p:tags r:id="rId21"/>
            </p:custDataLst>
          </p:nvPr>
        </p:nvSpPr>
        <p:spPr>
          <a:xfrm flipH="1">
            <a:off x="8700370" y="1841551"/>
            <a:ext cx="914351" cy="454857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ysDot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47" name="直线箭头连接符 28"/>
          <p:cNvSpPr/>
          <p:nvPr>
            <p:custDataLst>
              <p:tags r:id="rId22"/>
            </p:custDataLst>
          </p:nvPr>
        </p:nvSpPr>
        <p:spPr>
          <a:xfrm flipH="1">
            <a:off x="6815243" y="1824973"/>
            <a:ext cx="2799751" cy="471387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ysDot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17" name="直线箭头连接符 28"/>
          <p:cNvSpPr/>
          <p:nvPr>
            <p:custDataLst>
              <p:tags r:id="rId23"/>
            </p:custDataLst>
          </p:nvPr>
        </p:nvSpPr>
        <p:spPr>
          <a:xfrm flipH="1">
            <a:off x="4958054" y="1841551"/>
            <a:ext cx="4656666" cy="408764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ysDot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18" name="文本框 34"/>
          <p:cNvSpPr txBox="1"/>
          <p:nvPr>
            <p:custDataLst>
              <p:tags r:id="rId24"/>
            </p:custDataLst>
          </p:nvPr>
        </p:nvSpPr>
        <p:spPr>
          <a:xfrm>
            <a:off x="5998917" y="1744372"/>
            <a:ext cx="1089685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Query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19" name="文本框 34"/>
          <p:cNvSpPr txBox="1"/>
          <p:nvPr>
            <p:custDataLst>
              <p:tags r:id="rId25"/>
            </p:custDataLst>
          </p:nvPr>
        </p:nvSpPr>
        <p:spPr>
          <a:xfrm>
            <a:off x="5455490" y="2925267"/>
            <a:ext cx="531111" cy="38581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002060">
                    <a:alpha val="75000"/>
                  </a:srgbClr>
                </a:solidFill>
              </a:rPr>
              <a:t>Batch</a:t>
            </a:r>
            <a:endParaRPr lang="en-US" altLang="zh-CN" b="1" dirty="0">
              <a:solidFill>
                <a:srgbClr val="002060">
                  <a:alpha val="75000"/>
                </a:srgbClr>
              </a:solidFill>
            </a:endParaRPr>
          </a:p>
          <a:p>
            <a:pPr algn="ctr"/>
            <a:endParaRPr b="1" dirty="0">
              <a:solidFill>
                <a:srgbClr val="FF0000">
                  <a:alpha val="75000"/>
                </a:srgbClr>
              </a:solidFill>
            </a:endParaRPr>
          </a:p>
        </p:txBody>
      </p:sp>
      <p:sp>
        <p:nvSpPr>
          <p:cNvPr id="20" name="文本框 34"/>
          <p:cNvSpPr txBox="1"/>
          <p:nvPr>
            <p:custDataLst>
              <p:tags r:id="rId26"/>
            </p:custDataLst>
          </p:nvPr>
        </p:nvSpPr>
        <p:spPr>
          <a:xfrm>
            <a:off x="7406991" y="2936993"/>
            <a:ext cx="536095" cy="38581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002060">
                    <a:alpha val="75000"/>
                  </a:srgbClr>
                </a:solidFill>
              </a:rPr>
              <a:t>Batch</a:t>
            </a:r>
            <a:endParaRPr lang="en-US" altLang="zh-CN" b="1" dirty="0">
              <a:solidFill>
                <a:srgbClr val="002060">
                  <a:alpha val="75000"/>
                </a:srgbClr>
              </a:solidFill>
            </a:endParaRPr>
          </a:p>
          <a:p>
            <a:pPr algn="ctr"/>
            <a:endParaRPr b="1" dirty="0">
              <a:solidFill>
                <a:srgbClr val="FF0000">
                  <a:alpha val="75000"/>
                </a:srgbClr>
              </a:solidFill>
            </a:endParaRPr>
          </a:p>
        </p:txBody>
      </p:sp>
      <p:sp>
        <p:nvSpPr>
          <p:cNvPr id="53" name="文本框 34"/>
          <p:cNvSpPr txBox="1"/>
          <p:nvPr>
            <p:custDataLst>
              <p:tags r:id="rId27"/>
            </p:custDataLst>
          </p:nvPr>
        </p:nvSpPr>
        <p:spPr>
          <a:xfrm>
            <a:off x="9390868" y="2943746"/>
            <a:ext cx="536095" cy="38581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002060">
                    <a:alpha val="75000"/>
                  </a:srgbClr>
                </a:solidFill>
              </a:rPr>
              <a:t>Batch</a:t>
            </a:r>
            <a:endParaRPr lang="en-US" altLang="zh-CN" b="1" dirty="0">
              <a:solidFill>
                <a:srgbClr val="002060">
                  <a:alpha val="75000"/>
                </a:srgbClr>
              </a:solidFill>
            </a:endParaRPr>
          </a:p>
          <a:p>
            <a:pPr algn="ctr"/>
            <a:endParaRPr b="1" dirty="0">
              <a:solidFill>
                <a:srgbClr val="FF0000">
                  <a:alpha val="75000"/>
                </a:srgbClr>
              </a:solidFill>
            </a:endParaRPr>
          </a:p>
        </p:txBody>
      </p:sp>
      <p:sp>
        <p:nvSpPr>
          <p:cNvPr id="72" name="文本框 34"/>
          <p:cNvSpPr txBox="1"/>
          <p:nvPr>
            <p:custDataLst>
              <p:tags r:id="rId28"/>
            </p:custDataLst>
          </p:nvPr>
        </p:nvSpPr>
        <p:spPr>
          <a:xfrm>
            <a:off x="10217868" y="6076804"/>
            <a:ext cx="1018676" cy="281356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sz="985" dirty="0"/>
              <a:t>ADS</a:t>
            </a:r>
            <a:endParaRPr sz="985" dirty="0"/>
          </a:p>
        </p:txBody>
      </p:sp>
      <p:sp>
        <p:nvSpPr>
          <p:cNvPr id="73" name="文本框 34"/>
          <p:cNvSpPr txBox="1"/>
          <p:nvPr>
            <p:custDataLst>
              <p:tags r:id="rId29"/>
            </p:custDataLst>
          </p:nvPr>
        </p:nvSpPr>
        <p:spPr>
          <a:xfrm>
            <a:off x="4669143" y="6105365"/>
            <a:ext cx="429394" cy="281356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sz="985" dirty="0"/>
              <a:t>ODS</a:t>
            </a:r>
            <a:endParaRPr sz="985" dirty="0"/>
          </a:p>
        </p:txBody>
      </p:sp>
      <p:sp>
        <p:nvSpPr>
          <p:cNvPr id="74" name="文本框 34"/>
          <p:cNvSpPr txBox="1"/>
          <p:nvPr>
            <p:custDataLst>
              <p:tags r:id="rId30"/>
            </p:custDataLst>
          </p:nvPr>
        </p:nvSpPr>
        <p:spPr>
          <a:xfrm>
            <a:off x="6588446" y="6105365"/>
            <a:ext cx="429394" cy="281356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sz="985"/>
              <a:t>DWD</a:t>
            </a:r>
            <a:endParaRPr sz="985"/>
          </a:p>
        </p:txBody>
      </p:sp>
      <p:sp>
        <p:nvSpPr>
          <p:cNvPr id="75" name="文本框 34"/>
          <p:cNvSpPr txBox="1"/>
          <p:nvPr>
            <p:custDataLst>
              <p:tags r:id="rId31"/>
            </p:custDataLst>
          </p:nvPr>
        </p:nvSpPr>
        <p:spPr>
          <a:xfrm>
            <a:off x="8558027" y="6105365"/>
            <a:ext cx="429394" cy="281356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sz="985" dirty="0"/>
              <a:t>DWS</a:t>
            </a:r>
            <a:endParaRPr sz="985" dirty="0"/>
          </a:p>
        </p:txBody>
      </p:sp>
      <p:sp>
        <p:nvSpPr>
          <p:cNvPr id="76" name="直线箭头连接符 28"/>
          <p:cNvSpPr/>
          <p:nvPr>
            <p:custDataLst>
              <p:tags r:id="rId32"/>
            </p:custDataLst>
          </p:nvPr>
        </p:nvSpPr>
        <p:spPr>
          <a:xfrm>
            <a:off x="5381717" y="5799748"/>
            <a:ext cx="790869" cy="1"/>
          </a:xfrm>
          <a:prstGeom prst="line">
            <a:avLst/>
          </a:prstGeom>
          <a:solidFill>
            <a:srgbClr val="00B0F0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77" name="直线箭头连接符 28"/>
          <p:cNvSpPr/>
          <p:nvPr>
            <p:custDataLst>
              <p:tags r:id="rId33"/>
            </p:custDataLst>
          </p:nvPr>
        </p:nvSpPr>
        <p:spPr>
          <a:xfrm>
            <a:off x="7304509" y="5799748"/>
            <a:ext cx="790869" cy="1"/>
          </a:xfrm>
          <a:prstGeom prst="line">
            <a:avLst/>
          </a:prstGeom>
          <a:solidFill>
            <a:srgbClr val="00B0F0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78" name="直线箭头连接符 28"/>
          <p:cNvSpPr/>
          <p:nvPr>
            <p:custDataLst>
              <p:tags r:id="rId34"/>
            </p:custDataLst>
          </p:nvPr>
        </p:nvSpPr>
        <p:spPr>
          <a:xfrm>
            <a:off x="9265012" y="5799748"/>
            <a:ext cx="790869" cy="1"/>
          </a:xfrm>
          <a:prstGeom prst="line">
            <a:avLst/>
          </a:prstGeom>
          <a:solidFill>
            <a:srgbClr val="00B0F0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pic>
        <p:nvPicPr>
          <p:cNvPr id="79" name="图像" descr="图像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310036" y="5314578"/>
            <a:ext cx="834341" cy="708320"/>
          </a:xfrm>
          <a:prstGeom prst="rect">
            <a:avLst/>
          </a:prstGeom>
          <a:solidFill>
            <a:srgbClr val="00B0F0"/>
          </a:solidFill>
          <a:ln w="12700">
            <a:miter lim="400000"/>
            <a:headEnd/>
            <a:tailEnd/>
          </a:ln>
        </p:spPr>
      </p:pic>
      <p:sp>
        <p:nvSpPr>
          <p:cNvPr id="80" name="文本框 34"/>
          <p:cNvSpPr txBox="1"/>
          <p:nvPr>
            <p:custDataLst>
              <p:tags r:id="rId36"/>
            </p:custDataLst>
          </p:nvPr>
        </p:nvSpPr>
        <p:spPr>
          <a:xfrm>
            <a:off x="5536556" y="5483397"/>
            <a:ext cx="472843" cy="293486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ETL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81" name="文本框 34"/>
          <p:cNvSpPr txBox="1"/>
          <p:nvPr>
            <p:custDataLst>
              <p:tags r:id="rId37"/>
            </p:custDataLst>
          </p:nvPr>
        </p:nvSpPr>
        <p:spPr>
          <a:xfrm>
            <a:off x="7496999" y="5477173"/>
            <a:ext cx="472843" cy="293486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ETL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82" name="文本框 34"/>
          <p:cNvSpPr txBox="1"/>
          <p:nvPr>
            <p:custDataLst>
              <p:tags r:id="rId38"/>
            </p:custDataLst>
          </p:nvPr>
        </p:nvSpPr>
        <p:spPr>
          <a:xfrm>
            <a:off x="9472781" y="5478764"/>
            <a:ext cx="472843" cy="293486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ETL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83" name="直线箭头连接符 28"/>
          <p:cNvSpPr/>
          <p:nvPr>
            <p:custDataLst>
              <p:tags r:id="rId39"/>
            </p:custDataLst>
          </p:nvPr>
        </p:nvSpPr>
        <p:spPr>
          <a:xfrm>
            <a:off x="9790748" y="4724518"/>
            <a:ext cx="914352" cy="476737"/>
          </a:xfrm>
          <a:prstGeom prst="line">
            <a:avLst/>
          </a:prstGeom>
          <a:solidFill>
            <a:srgbClr val="00B0F0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84" name="文本框 34"/>
          <p:cNvSpPr txBox="1"/>
          <p:nvPr>
            <p:custDataLst>
              <p:tags r:id="rId40"/>
            </p:custDataLst>
          </p:nvPr>
        </p:nvSpPr>
        <p:spPr>
          <a:xfrm>
            <a:off x="10328538" y="4595446"/>
            <a:ext cx="743462" cy="293486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Query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85" name="直线箭头连接符 28"/>
          <p:cNvSpPr/>
          <p:nvPr>
            <p:custDataLst>
              <p:tags r:id="rId41"/>
            </p:custDataLst>
          </p:nvPr>
        </p:nvSpPr>
        <p:spPr>
          <a:xfrm flipH="1">
            <a:off x="8745056" y="4741095"/>
            <a:ext cx="914351" cy="454857"/>
          </a:xfrm>
          <a:prstGeom prst="line">
            <a:avLst/>
          </a:prstGeom>
          <a:solidFill>
            <a:srgbClr val="00B0F0"/>
          </a:solidFill>
          <a:ln w="12700" cap="flat">
            <a:solidFill>
              <a:srgbClr val="0033CC"/>
            </a:solidFill>
            <a:prstDash val="sysDot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86" name="直线箭头连接符 28"/>
          <p:cNvSpPr/>
          <p:nvPr>
            <p:custDataLst>
              <p:tags r:id="rId42"/>
            </p:custDataLst>
          </p:nvPr>
        </p:nvSpPr>
        <p:spPr>
          <a:xfrm flipH="1">
            <a:off x="6859929" y="4724517"/>
            <a:ext cx="2799751" cy="471387"/>
          </a:xfrm>
          <a:prstGeom prst="line">
            <a:avLst/>
          </a:prstGeom>
          <a:solidFill>
            <a:srgbClr val="00B0F0"/>
          </a:solidFill>
          <a:ln w="12700" cap="flat">
            <a:solidFill>
              <a:srgbClr val="0033CC"/>
            </a:solidFill>
            <a:prstDash val="sysDot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87" name="直线箭头连接符 28"/>
          <p:cNvSpPr/>
          <p:nvPr>
            <p:custDataLst>
              <p:tags r:id="rId43"/>
            </p:custDataLst>
          </p:nvPr>
        </p:nvSpPr>
        <p:spPr>
          <a:xfrm flipH="1">
            <a:off x="5002740" y="4741095"/>
            <a:ext cx="4656666" cy="408764"/>
          </a:xfrm>
          <a:prstGeom prst="line">
            <a:avLst/>
          </a:prstGeom>
          <a:solidFill>
            <a:srgbClr val="00B0F0"/>
          </a:solidFill>
          <a:ln w="12700" cap="flat">
            <a:solidFill>
              <a:srgbClr val="0033CC"/>
            </a:solidFill>
            <a:prstDash val="sysDot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88" name="文本框 34"/>
          <p:cNvSpPr txBox="1"/>
          <p:nvPr>
            <p:custDataLst>
              <p:tags r:id="rId44"/>
            </p:custDataLst>
          </p:nvPr>
        </p:nvSpPr>
        <p:spPr>
          <a:xfrm>
            <a:off x="8882004" y="4397772"/>
            <a:ext cx="620944" cy="939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sz="6000" b="1" dirty="0">
                <a:solidFill>
                  <a:srgbClr val="FF0000">
                    <a:alpha val="75000"/>
                  </a:srgbClr>
                </a:solidFill>
              </a:rPr>
              <a:t>×</a:t>
            </a:r>
            <a:endParaRPr sz="6000" b="1" dirty="0">
              <a:solidFill>
                <a:srgbClr val="FF0000">
                  <a:alpha val="75000"/>
                </a:srgbClr>
              </a:solidFill>
            </a:endParaRPr>
          </a:p>
        </p:txBody>
      </p:sp>
      <p:sp>
        <p:nvSpPr>
          <p:cNvPr id="89" name="文本框 34"/>
          <p:cNvSpPr txBox="1"/>
          <p:nvPr>
            <p:custDataLst>
              <p:tags r:id="rId45"/>
            </p:custDataLst>
          </p:nvPr>
        </p:nvSpPr>
        <p:spPr>
          <a:xfrm>
            <a:off x="5473193" y="5824811"/>
            <a:ext cx="610432" cy="20115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002060">
                    <a:alpha val="75000"/>
                  </a:srgbClr>
                </a:solidFill>
              </a:rPr>
              <a:t>Stream</a:t>
            </a:r>
            <a:endParaRPr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90" name="文本框 34"/>
          <p:cNvSpPr txBox="1"/>
          <p:nvPr>
            <p:custDataLst>
              <p:tags r:id="rId46"/>
            </p:custDataLst>
          </p:nvPr>
        </p:nvSpPr>
        <p:spPr>
          <a:xfrm>
            <a:off x="7446156" y="5836537"/>
            <a:ext cx="577258" cy="20115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002060">
                    <a:alpha val="75000"/>
                  </a:srgbClr>
                </a:solidFill>
              </a:rPr>
              <a:t>Stream</a:t>
            </a:r>
            <a:endParaRPr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91" name="文本框 34"/>
          <p:cNvSpPr txBox="1"/>
          <p:nvPr>
            <p:custDataLst>
              <p:tags r:id="rId47"/>
            </p:custDataLst>
          </p:nvPr>
        </p:nvSpPr>
        <p:spPr>
          <a:xfrm>
            <a:off x="9417472" y="5843290"/>
            <a:ext cx="583459" cy="20115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002060">
                    <a:alpha val="75000"/>
                  </a:srgbClr>
                </a:solidFill>
              </a:rPr>
              <a:t>Stream</a:t>
            </a:r>
            <a:endParaRPr b="1" dirty="0">
              <a:solidFill>
                <a:srgbClr val="002060">
                  <a:alpha val="75000"/>
                </a:srgbClr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4356224" y="5477173"/>
            <a:ext cx="1004936" cy="480793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93" name="图片 92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6205386" y="5474314"/>
            <a:ext cx="1004936" cy="480793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94" name="图片 93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8140603" y="5483397"/>
            <a:ext cx="1004936" cy="480793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95" name="笑脸 94"/>
          <p:cNvSpPr/>
          <p:nvPr>
            <p:custDataLst>
              <p:tags r:id="rId52"/>
            </p:custDataLst>
          </p:nvPr>
        </p:nvSpPr>
        <p:spPr>
          <a:xfrm>
            <a:off x="9537481" y="4283654"/>
            <a:ext cx="373057" cy="373057"/>
          </a:xfrm>
          <a:prstGeom prst="smileyFace">
            <a:avLst/>
          </a:prstGeom>
          <a:solidFill>
            <a:srgbClr val="00B0F0"/>
          </a:solidFill>
          <a:ln w="50800" cap="flat">
            <a:solidFill>
              <a:schemeClr val="accent5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47675" y="211074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批式数仓：</a:t>
            </a:r>
            <a:endParaRPr lang="zh-CN" altLang="en-US" sz="16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r>
              <a:rPr lang="zh-CN" altLang="en-US" sz="16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天或小时级别数据同步</a:t>
            </a:r>
            <a:endParaRPr lang="zh-CN" altLang="en-US" sz="16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r>
              <a:rPr lang="zh-CN" altLang="en-US" sz="16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分钟或秒级查询</a:t>
            </a:r>
            <a:endParaRPr lang="zh-CN" altLang="en-US" sz="16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53"/>
            </p:custDataLst>
          </p:nvPr>
        </p:nvSpPr>
        <p:spPr>
          <a:xfrm>
            <a:off x="528320" y="527558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流式数仓：</a:t>
            </a:r>
            <a:endParaRPr lang="zh-CN" altLang="en-US" sz="16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r>
              <a:rPr lang="zh-CN" altLang="en-US" sz="16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分钟或秒级别数据同步</a:t>
            </a:r>
            <a:endParaRPr lang="zh-CN" altLang="en-US" sz="16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r>
              <a:rPr lang="zh-CN" altLang="en-US" sz="16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秒级查询</a:t>
            </a:r>
            <a:endParaRPr lang="zh-CN" altLang="en-US" sz="16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1</a:t>
              </a:r>
              <a:endParaRPr lang="zh-CN" altLang="en-US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3338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湖仓架构</a:t>
            </a:r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</a:rPr>
              <a:t>演进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59840" y="2153920"/>
            <a:ext cx="9201150" cy="335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642620" y="615315"/>
            <a:ext cx="551815" cy="551815"/>
            <a:chOff x="5772187" y="1536336"/>
            <a:chExt cx="1081848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6086628" y="1640923"/>
              <a:ext cx="452966" cy="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2400" dirty="0">
                  <a:latin typeface="微软雅黑" charset="0"/>
                  <a:ea typeface="微软雅黑" charset="0"/>
                </a:rPr>
                <a:t>1</a:t>
              </a:r>
              <a:endParaRPr lang="en-US" altLang="zh-CN" sz="24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38461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  <a:sym typeface="+mn-ea"/>
              </a:rPr>
              <a:t>湖仓架构演进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  <a:p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sp>
        <p:nvSpPr>
          <p:cNvPr id="4" name="文本框 34"/>
          <p:cNvSpPr txBox="1"/>
          <p:nvPr>
            <p:custDataLst>
              <p:tags r:id="rId2"/>
            </p:custDataLst>
          </p:nvPr>
        </p:nvSpPr>
        <p:spPr>
          <a:xfrm>
            <a:off x="9966807" y="3902430"/>
            <a:ext cx="1018676" cy="39497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lang="en-US" sz="985" dirty="0"/>
              <a:t>paimon</a:t>
            </a:r>
            <a:endParaRPr lang="en-US" sz="985" dirty="0"/>
          </a:p>
          <a:p>
            <a:r>
              <a:rPr sz="985" dirty="0"/>
              <a:t>ADS</a:t>
            </a:r>
            <a:endParaRPr sz="985" dirty="0"/>
          </a:p>
        </p:txBody>
      </p:sp>
      <p:sp>
        <p:nvSpPr>
          <p:cNvPr id="5" name="文本框 34"/>
          <p:cNvSpPr txBox="1"/>
          <p:nvPr>
            <p:custDataLst>
              <p:tags r:id="rId3"/>
            </p:custDataLst>
          </p:nvPr>
        </p:nvSpPr>
        <p:spPr>
          <a:xfrm>
            <a:off x="4129405" y="3712210"/>
            <a:ext cx="657225" cy="39497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wrap="square"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lang="en-US" sz="985" dirty="0"/>
              <a:t>paimon</a:t>
            </a:r>
            <a:endParaRPr lang="en-US" sz="985" dirty="0"/>
          </a:p>
          <a:p>
            <a:r>
              <a:rPr sz="985" dirty="0"/>
              <a:t>ODS</a:t>
            </a:r>
            <a:endParaRPr sz="985" dirty="0"/>
          </a:p>
        </p:txBody>
      </p:sp>
      <p:sp>
        <p:nvSpPr>
          <p:cNvPr id="6" name="文本框 34"/>
          <p:cNvSpPr txBox="1"/>
          <p:nvPr>
            <p:custDataLst>
              <p:tags r:id="rId4"/>
            </p:custDataLst>
          </p:nvPr>
        </p:nvSpPr>
        <p:spPr>
          <a:xfrm>
            <a:off x="6137910" y="3712210"/>
            <a:ext cx="536575" cy="39497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wrap="square"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lang="en-US" sz="985"/>
              <a:t>paimon</a:t>
            </a:r>
            <a:endParaRPr lang="en-US" sz="985"/>
          </a:p>
          <a:p>
            <a:r>
              <a:rPr sz="985"/>
              <a:t>DWD</a:t>
            </a:r>
            <a:endParaRPr sz="985"/>
          </a:p>
        </p:txBody>
      </p:sp>
      <p:sp>
        <p:nvSpPr>
          <p:cNvPr id="7" name="文本框 34"/>
          <p:cNvSpPr txBox="1"/>
          <p:nvPr>
            <p:custDataLst>
              <p:tags r:id="rId5"/>
            </p:custDataLst>
          </p:nvPr>
        </p:nvSpPr>
        <p:spPr>
          <a:xfrm>
            <a:off x="8214995" y="3712210"/>
            <a:ext cx="539750" cy="39497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wrap="square" lIns="32146" rIns="32146">
            <a:spAutoFit/>
          </a:bodyPr>
          <a:lstStyle>
            <a:lvl1pPr defTabSz="457200">
              <a:defRPr sz="1400" b="1">
                <a:solidFill>
                  <a:srgbClr val="0033FF"/>
                </a:solidFill>
              </a:defRPr>
            </a:lvl1pPr>
          </a:lstStyle>
          <a:p>
            <a:r>
              <a:rPr lang="en-US" sz="985" dirty="0"/>
              <a:t>paimon</a:t>
            </a:r>
            <a:endParaRPr lang="en-US" sz="985" dirty="0"/>
          </a:p>
          <a:p>
            <a:r>
              <a:rPr sz="985" dirty="0"/>
              <a:t>DWS</a:t>
            </a:r>
            <a:endParaRPr sz="985" dirty="0"/>
          </a:p>
        </p:txBody>
      </p:sp>
      <p:sp>
        <p:nvSpPr>
          <p:cNvPr id="8" name="直线箭头连接符 28"/>
          <p:cNvSpPr/>
          <p:nvPr>
            <p:custDataLst>
              <p:tags r:id="rId6"/>
            </p:custDataLst>
          </p:nvPr>
        </p:nvSpPr>
        <p:spPr>
          <a:xfrm>
            <a:off x="5038581" y="3406299"/>
            <a:ext cx="790869" cy="1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9" name="直线箭头连接符 28"/>
          <p:cNvSpPr/>
          <p:nvPr>
            <p:custDataLst>
              <p:tags r:id="rId7"/>
            </p:custDataLst>
          </p:nvPr>
        </p:nvSpPr>
        <p:spPr>
          <a:xfrm>
            <a:off x="6961373" y="3406299"/>
            <a:ext cx="790869" cy="1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10" name="直线箭头连接符 28"/>
          <p:cNvSpPr/>
          <p:nvPr>
            <p:custDataLst>
              <p:tags r:id="rId8"/>
            </p:custDataLst>
          </p:nvPr>
        </p:nvSpPr>
        <p:spPr>
          <a:xfrm>
            <a:off x="8921876" y="3406299"/>
            <a:ext cx="790869" cy="1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pic>
        <p:nvPicPr>
          <p:cNvPr id="38" name="图像" descr="图像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13843" y="2921130"/>
            <a:ext cx="853676" cy="695766"/>
          </a:xfrm>
          <a:prstGeom prst="rect">
            <a:avLst/>
          </a:prstGeom>
          <a:solidFill>
            <a:schemeClr val="bg1"/>
          </a:solidFill>
          <a:ln w="12700">
            <a:miter lim="400000"/>
            <a:headEnd/>
            <a:tailEnd/>
          </a:ln>
        </p:spPr>
      </p:pic>
      <p:pic>
        <p:nvPicPr>
          <p:cNvPr id="39" name="图像" descr="图像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33192" y="2921130"/>
            <a:ext cx="853677" cy="695766"/>
          </a:xfrm>
          <a:prstGeom prst="rect">
            <a:avLst/>
          </a:prstGeom>
          <a:solidFill>
            <a:schemeClr val="bg1"/>
          </a:solidFill>
          <a:ln w="12700">
            <a:miter lim="400000"/>
            <a:headEnd/>
            <a:tailEnd/>
          </a:ln>
        </p:spPr>
      </p:pic>
      <p:pic>
        <p:nvPicPr>
          <p:cNvPr id="40" name="图像" descr="图像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90205" y="2927407"/>
            <a:ext cx="853676" cy="695766"/>
          </a:xfrm>
          <a:prstGeom prst="rect">
            <a:avLst/>
          </a:prstGeom>
          <a:solidFill>
            <a:schemeClr val="bg1"/>
          </a:solidFill>
          <a:ln w="12700">
            <a:miter lim="400000"/>
            <a:headEnd/>
            <a:tailEnd/>
          </a:ln>
        </p:spPr>
      </p:pic>
      <p:pic>
        <p:nvPicPr>
          <p:cNvPr id="46" name="图像" descr="图像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966900" y="2921129"/>
            <a:ext cx="834341" cy="708320"/>
          </a:xfrm>
          <a:prstGeom prst="rect">
            <a:avLst/>
          </a:prstGeom>
          <a:solidFill>
            <a:schemeClr val="bg1"/>
          </a:solidFill>
          <a:ln w="12700">
            <a:miter lim="400000"/>
            <a:headEnd/>
            <a:tailEnd/>
          </a:ln>
        </p:spPr>
      </p:pic>
      <p:sp>
        <p:nvSpPr>
          <p:cNvPr id="48" name="文本框 34"/>
          <p:cNvSpPr txBox="1"/>
          <p:nvPr>
            <p:custDataLst>
              <p:tags r:id="rId15"/>
            </p:custDataLst>
          </p:nvPr>
        </p:nvSpPr>
        <p:spPr>
          <a:xfrm>
            <a:off x="5193420" y="3089948"/>
            <a:ext cx="472843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ETL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49" name="文本框 34"/>
          <p:cNvSpPr txBox="1"/>
          <p:nvPr>
            <p:custDataLst>
              <p:tags r:id="rId16"/>
            </p:custDataLst>
          </p:nvPr>
        </p:nvSpPr>
        <p:spPr>
          <a:xfrm>
            <a:off x="7153863" y="3083724"/>
            <a:ext cx="472843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ETL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51" name="文本框 34"/>
          <p:cNvSpPr txBox="1"/>
          <p:nvPr>
            <p:custDataLst>
              <p:tags r:id="rId17"/>
            </p:custDataLst>
          </p:nvPr>
        </p:nvSpPr>
        <p:spPr>
          <a:xfrm>
            <a:off x="9129645" y="3085315"/>
            <a:ext cx="472843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ETL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52" name="笑脸 51"/>
          <p:cNvSpPr/>
          <p:nvPr>
            <p:custDataLst>
              <p:tags r:id="rId18"/>
            </p:custDataLst>
          </p:nvPr>
        </p:nvSpPr>
        <p:spPr>
          <a:xfrm>
            <a:off x="9229576" y="1829694"/>
            <a:ext cx="373057" cy="373057"/>
          </a:xfrm>
          <a:prstGeom prst="smileyFace">
            <a:avLst/>
          </a:prstGeom>
          <a:solidFill>
            <a:srgbClr val="00B050"/>
          </a:solidFill>
          <a:ln w="50800" cap="flat">
            <a:solidFill>
              <a:schemeClr val="accent5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Alibaba PuHuiTi 2 55 Regular"/>
            </a:endParaRPr>
          </a:p>
        </p:txBody>
      </p:sp>
      <p:sp>
        <p:nvSpPr>
          <p:cNvPr id="55" name="直线箭头连接符 28"/>
          <p:cNvSpPr/>
          <p:nvPr>
            <p:custDataLst>
              <p:tags r:id="rId19"/>
            </p:custDataLst>
          </p:nvPr>
        </p:nvSpPr>
        <p:spPr>
          <a:xfrm>
            <a:off x="9447612" y="2331069"/>
            <a:ext cx="914352" cy="476737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62" name="文本框 34"/>
          <p:cNvSpPr txBox="1"/>
          <p:nvPr>
            <p:custDataLst>
              <p:tags r:id="rId20"/>
            </p:custDataLst>
          </p:nvPr>
        </p:nvSpPr>
        <p:spPr>
          <a:xfrm>
            <a:off x="9985402" y="2201997"/>
            <a:ext cx="743462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Query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63" name="直线箭头连接符 28"/>
          <p:cNvSpPr/>
          <p:nvPr>
            <p:custDataLst>
              <p:tags r:id="rId21"/>
            </p:custDataLst>
          </p:nvPr>
        </p:nvSpPr>
        <p:spPr>
          <a:xfrm flipH="1">
            <a:off x="8401920" y="2347646"/>
            <a:ext cx="914351" cy="454857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ysDot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64" name="直线箭头连接符 28"/>
          <p:cNvSpPr/>
          <p:nvPr>
            <p:custDataLst>
              <p:tags r:id="rId22"/>
            </p:custDataLst>
          </p:nvPr>
        </p:nvSpPr>
        <p:spPr>
          <a:xfrm flipH="1">
            <a:off x="6516793" y="2331068"/>
            <a:ext cx="2799751" cy="471387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ysDot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65" name="直线箭头连接符 28"/>
          <p:cNvSpPr/>
          <p:nvPr>
            <p:custDataLst>
              <p:tags r:id="rId23"/>
            </p:custDataLst>
          </p:nvPr>
        </p:nvSpPr>
        <p:spPr>
          <a:xfrm flipH="1">
            <a:off x="4659604" y="2347646"/>
            <a:ext cx="4656666" cy="408764"/>
          </a:xfrm>
          <a:prstGeom prst="line">
            <a:avLst/>
          </a:prstGeom>
          <a:solidFill>
            <a:schemeClr val="bg1"/>
          </a:solidFill>
          <a:ln w="12700" cap="flat">
            <a:solidFill>
              <a:srgbClr val="0033CC"/>
            </a:solidFill>
            <a:prstDash val="sysDot"/>
            <a:miter lim="400000"/>
            <a:tailEnd type="triangle" w="med" len="med"/>
          </a:ln>
          <a:effectLst/>
        </p:spPr>
        <p:txBody>
          <a:bodyPr wrap="square" lIns="32146" tIns="32146" rIns="32146" bIns="32146" numCol="1" anchor="t">
            <a:noAutofit/>
          </a:bodyPr>
          <a:lstStyle/>
          <a:p>
            <a:endParaRPr sz="3940"/>
          </a:p>
        </p:txBody>
      </p:sp>
      <p:sp>
        <p:nvSpPr>
          <p:cNvPr id="66" name="文本框 34"/>
          <p:cNvSpPr txBox="1"/>
          <p:nvPr>
            <p:custDataLst>
              <p:tags r:id="rId24"/>
            </p:custDataLst>
          </p:nvPr>
        </p:nvSpPr>
        <p:spPr>
          <a:xfrm>
            <a:off x="5700467" y="2250467"/>
            <a:ext cx="1089685" cy="29348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sz="1800" b="1" dirty="0">
                <a:solidFill>
                  <a:srgbClr val="002060">
                    <a:alpha val="75000"/>
                  </a:srgbClr>
                </a:solidFill>
              </a:rPr>
              <a:t>Query</a:t>
            </a:r>
            <a:endParaRPr sz="1800" b="1" dirty="0">
              <a:solidFill>
                <a:srgbClr val="002060">
                  <a:alpha val="75000"/>
                </a:srgbClr>
              </a:solidFill>
            </a:endParaRPr>
          </a:p>
        </p:txBody>
      </p:sp>
      <p:sp>
        <p:nvSpPr>
          <p:cNvPr id="67" name="文本框 34"/>
          <p:cNvSpPr txBox="1"/>
          <p:nvPr>
            <p:custDataLst>
              <p:tags r:id="rId25"/>
            </p:custDataLst>
          </p:nvPr>
        </p:nvSpPr>
        <p:spPr>
          <a:xfrm>
            <a:off x="5066665" y="3431540"/>
            <a:ext cx="744220" cy="3841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002060">
                    <a:alpha val="75000"/>
                  </a:srgbClr>
                </a:solidFill>
              </a:rPr>
              <a:t>Steaming</a:t>
            </a:r>
            <a:endParaRPr lang="en-US" altLang="zh-CN" b="1" dirty="0">
              <a:solidFill>
                <a:srgbClr val="002060">
                  <a:alpha val="75000"/>
                </a:srgbClr>
              </a:solidFill>
            </a:endParaRPr>
          </a:p>
          <a:p>
            <a:pPr algn="ctr"/>
            <a:endParaRPr b="1" dirty="0">
              <a:solidFill>
                <a:srgbClr val="FF0000">
                  <a:alpha val="75000"/>
                </a:srgbClr>
              </a:solidFill>
            </a:endParaRPr>
          </a:p>
        </p:txBody>
      </p:sp>
      <p:sp>
        <p:nvSpPr>
          <p:cNvPr id="68" name="文本框 34"/>
          <p:cNvSpPr txBox="1"/>
          <p:nvPr>
            <p:custDataLst>
              <p:tags r:id="rId26"/>
            </p:custDataLst>
          </p:nvPr>
        </p:nvSpPr>
        <p:spPr>
          <a:xfrm>
            <a:off x="7046595" y="3442970"/>
            <a:ext cx="866140" cy="3841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002060">
                    <a:alpha val="75000"/>
                  </a:srgbClr>
                </a:solidFill>
              </a:rPr>
              <a:t>Streaming</a:t>
            </a:r>
            <a:endParaRPr lang="en-US" altLang="zh-CN" b="1" dirty="0">
              <a:solidFill>
                <a:srgbClr val="002060">
                  <a:alpha val="75000"/>
                </a:srgbClr>
              </a:solidFill>
            </a:endParaRPr>
          </a:p>
          <a:p>
            <a:pPr algn="ctr"/>
            <a:endParaRPr b="1" dirty="0">
              <a:solidFill>
                <a:srgbClr val="FF0000">
                  <a:alpha val="75000"/>
                </a:srgbClr>
              </a:solidFill>
            </a:endParaRPr>
          </a:p>
        </p:txBody>
      </p:sp>
      <p:sp>
        <p:nvSpPr>
          <p:cNvPr id="69" name="文本框 34"/>
          <p:cNvSpPr txBox="1"/>
          <p:nvPr>
            <p:custDataLst>
              <p:tags r:id="rId27"/>
            </p:custDataLst>
          </p:nvPr>
        </p:nvSpPr>
        <p:spPr>
          <a:xfrm>
            <a:off x="9017635" y="3449955"/>
            <a:ext cx="789940" cy="3841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002060">
                    <a:alpha val="75000"/>
                  </a:srgbClr>
                </a:solidFill>
              </a:rPr>
              <a:t>Streaming</a:t>
            </a:r>
            <a:endParaRPr lang="en-US" altLang="zh-CN" b="1" dirty="0">
              <a:solidFill>
                <a:srgbClr val="002060">
                  <a:alpha val="75000"/>
                </a:srgbClr>
              </a:solidFill>
            </a:endParaRPr>
          </a:p>
          <a:p>
            <a:pPr algn="ctr"/>
            <a:endParaRPr b="1" dirty="0">
              <a:solidFill>
                <a:srgbClr val="FF0000">
                  <a:alpha val="75000"/>
                </a:srgbClr>
              </a:solidFill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447675" y="2793365"/>
            <a:ext cx="33845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流式湖仓：</a:t>
            </a:r>
            <a:endParaRPr lang="zh-CN" altLang="en-US" sz="16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r>
              <a:rPr lang="zh-CN" altLang="en-US" sz="16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分钟级别延迟</a:t>
            </a:r>
            <a:endParaRPr lang="zh-CN" altLang="en-US" sz="16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  <a:p>
            <a:r>
              <a:rPr lang="zh-CN" altLang="en-US" sz="16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分钟或秒级别查询</a:t>
            </a:r>
            <a:endParaRPr lang="zh-CN" altLang="en-US" sz="16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57935" y="4864735"/>
            <a:ext cx="6351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C000"/>
                </a:solidFill>
              </a:rPr>
              <a:t>利用湖格式实现无服务化的准实时</a:t>
            </a:r>
            <a:r>
              <a:rPr lang="zh-CN" altLang="en-US">
                <a:solidFill>
                  <a:srgbClr val="FFC000"/>
                </a:solidFill>
              </a:rPr>
              <a:t>湖仓：</a:t>
            </a:r>
            <a:endParaRPr lang="zh-CN" altLang="en-US">
              <a:solidFill>
                <a:srgbClr val="FFC000"/>
              </a:solidFill>
            </a:endParaRPr>
          </a:p>
          <a:p>
            <a:r>
              <a:rPr lang="en-US" altLang="zh-CN">
                <a:solidFill>
                  <a:srgbClr val="FFC000"/>
                </a:solidFill>
              </a:rPr>
              <a:t>1</a:t>
            </a:r>
            <a:r>
              <a:rPr lang="zh-CN" altLang="en-US">
                <a:solidFill>
                  <a:srgbClr val="FFC000"/>
                </a:solidFill>
              </a:rPr>
              <a:t>、绝大多数业务不需要秒级</a:t>
            </a:r>
            <a:r>
              <a:rPr lang="zh-CN" altLang="en-US">
                <a:solidFill>
                  <a:srgbClr val="FFC000"/>
                </a:solidFill>
              </a:rPr>
              <a:t>实时</a:t>
            </a:r>
            <a:endParaRPr lang="zh-CN" altLang="en-US">
              <a:solidFill>
                <a:srgbClr val="FFC000"/>
              </a:solidFill>
            </a:endParaRPr>
          </a:p>
          <a:p>
            <a:r>
              <a:rPr lang="en-US" altLang="zh-CN">
                <a:solidFill>
                  <a:srgbClr val="FFC000"/>
                </a:solidFill>
              </a:rPr>
              <a:t>2</a:t>
            </a:r>
            <a:r>
              <a:rPr lang="zh-CN" altLang="en-US">
                <a:solidFill>
                  <a:srgbClr val="FFC000"/>
                </a:solidFill>
              </a:rPr>
              <a:t>、无服务降低了秒级实时数仓</a:t>
            </a:r>
            <a:r>
              <a:rPr lang="zh-CN" altLang="en-US">
                <a:solidFill>
                  <a:srgbClr val="FFC000"/>
                </a:solidFill>
              </a:rPr>
              <a:t>成本</a:t>
            </a:r>
            <a:endParaRPr lang="zh-CN" altLang="en-US">
              <a:solidFill>
                <a:srgbClr val="FFC000"/>
              </a:solidFill>
            </a:endParaRPr>
          </a:p>
          <a:p>
            <a:r>
              <a:rPr lang="en-US" altLang="zh-CN">
                <a:solidFill>
                  <a:srgbClr val="FFC000"/>
                </a:solidFill>
              </a:rPr>
              <a:t>3</a:t>
            </a:r>
            <a:r>
              <a:rPr lang="zh-CN" altLang="en-US">
                <a:solidFill>
                  <a:srgbClr val="FFC000"/>
                </a:solidFill>
              </a:rPr>
              <a:t>、开放湖格式使得各个层级随时</a:t>
            </a:r>
            <a:r>
              <a:rPr lang="zh-CN" altLang="en-US">
                <a:solidFill>
                  <a:srgbClr val="FFC000"/>
                </a:solidFill>
              </a:rPr>
              <a:t>可查</a:t>
            </a:r>
            <a:endParaRPr lang="zh-CN" altLang="en-US">
              <a:solidFill>
                <a:srgbClr val="FFC000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2917093" y="2440477"/>
            <a:ext cx="1004936" cy="480793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75" name="图片 7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934970" y="3222625"/>
            <a:ext cx="1004570" cy="592455"/>
          </a:xfrm>
          <a:prstGeom prst="rect">
            <a:avLst/>
          </a:prstGeom>
        </p:spPr>
      </p:pic>
      <p:sp>
        <p:nvSpPr>
          <p:cNvPr id="78" name="文本框 34"/>
          <p:cNvSpPr txBox="1"/>
          <p:nvPr>
            <p:custDataLst>
              <p:tags r:id="rId33"/>
            </p:custDataLst>
          </p:nvPr>
        </p:nvSpPr>
        <p:spPr>
          <a:xfrm>
            <a:off x="5069205" y="3921125"/>
            <a:ext cx="744220" cy="1993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Batch</a:t>
            </a:r>
            <a:endParaRPr lang="en-US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79" name="文本框 34"/>
          <p:cNvSpPr txBox="1"/>
          <p:nvPr>
            <p:custDataLst>
              <p:tags r:id="rId34"/>
            </p:custDataLst>
          </p:nvPr>
        </p:nvSpPr>
        <p:spPr>
          <a:xfrm>
            <a:off x="7108190" y="3902710"/>
            <a:ext cx="744220" cy="1993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Batch</a:t>
            </a:r>
            <a:endParaRPr lang="en-US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80" name="文本框 34"/>
          <p:cNvSpPr txBox="1"/>
          <p:nvPr>
            <p:custDataLst>
              <p:tags r:id="rId35"/>
            </p:custDataLst>
          </p:nvPr>
        </p:nvSpPr>
        <p:spPr>
          <a:xfrm>
            <a:off x="9021445" y="3881120"/>
            <a:ext cx="744220" cy="1993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8164" tIns="8164" rIns="8164" bIns="8164" numCol="1" anchor="t">
            <a:spAutoFit/>
          </a:bodyPr>
          <a:lstStyle>
            <a:lvl1pPr defTabSz="457200">
              <a:defRPr sz="1200">
                <a:solidFill>
                  <a:srgbClr val="000000">
                    <a:alpha val="75000"/>
                  </a:srgbClr>
                </a:solidFill>
              </a:defRPr>
            </a:lvl1pPr>
          </a:lstStyle>
          <a:p>
            <a:pPr algn="ctr"/>
            <a:r>
              <a:rPr 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Batch</a:t>
            </a:r>
            <a:endParaRPr lang="en-US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pic>
        <p:nvPicPr>
          <p:cNvPr id="81" name="图片 80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2976880" y="4031615"/>
            <a:ext cx="962660" cy="616585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11108690" y="2008505"/>
            <a:ext cx="972820" cy="48704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11191875" y="3083560"/>
            <a:ext cx="1045845" cy="46736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/>
          <a:stretch>
            <a:fillRect/>
          </a:stretch>
        </p:blipFill>
        <p:spPr>
          <a:xfrm>
            <a:off x="11361420" y="4031615"/>
            <a:ext cx="720090" cy="564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453390" y="615315"/>
            <a:ext cx="945515" cy="551815"/>
            <a:chOff x="5401197" y="1536336"/>
            <a:chExt cx="1853707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401197" y="1640910"/>
              <a:ext cx="1853707" cy="66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1600" dirty="0">
                  <a:latin typeface="微软雅黑" charset="0"/>
                  <a:ea typeface="微软雅黑" charset="0"/>
                </a:rPr>
                <a:t>1</a:t>
              </a:r>
              <a:endParaRPr lang="en-US" altLang="zh-CN" sz="16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40500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  <a:sym typeface="+mn-ea"/>
              </a:rPr>
              <a:t>湖仓架构演进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  <a:p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44215" y="1608455"/>
            <a:ext cx="8634095" cy="38665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9095" y="1885315"/>
            <a:ext cx="20897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C000"/>
                </a:solidFill>
              </a:rPr>
              <a:t>1</a:t>
            </a:r>
            <a:r>
              <a:rPr lang="zh-CN" altLang="en-US">
                <a:solidFill>
                  <a:srgbClr val="FFC000"/>
                </a:solidFill>
              </a:rPr>
              <a:t>、</a:t>
            </a:r>
            <a:r>
              <a:rPr lang="en-US" altLang="zh-CN">
                <a:solidFill>
                  <a:srgbClr val="FFC000"/>
                </a:solidFill>
              </a:rPr>
              <a:t>changelog </a:t>
            </a:r>
            <a:r>
              <a:rPr lang="zh-CN" altLang="en-US">
                <a:solidFill>
                  <a:srgbClr val="FFC000"/>
                </a:solidFill>
              </a:rPr>
              <a:t>是内核核心文件的</a:t>
            </a:r>
            <a:r>
              <a:rPr lang="zh-CN" altLang="en-US">
                <a:solidFill>
                  <a:srgbClr val="FFC000"/>
                </a:solidFill>
              </a:rPr>
              <a:t>一部分</a:t>
            </a:r>
            <a:endParaRPr lang="zh-CN" altLang="en-US">
              <a:solidFill>
                <a:srgbClr val="FFC000"/>
              </a:solidFill>
            </a:endParaRPr>
          </a:p>
          <a:p>
            <a:r>
              <a:rPr lang="en-US" altLang="zh-CN">
                <a:solidFill>
                  <a:srgbClr val="FFC000"/>
                </a:solidFill>
              </a:rPr>
              <a:t>2</a:t>
            </a:r>
            <a:r>
              <a:rPr lang="zh-CN" altLang="en-US">
                <a:solidFill>
                  <a:srgbClr val="FFC000"/>
                </a:solidFill>
              </a:rPr>
              <a:t>、利用</a:t>
            </a:r>
            <a:r>
              <a:rPr lang="en-US" altLang="zh-CN">
                <a:solidFill>
                  <a:srgbClr val="FFC000"/>
                </a:solidFill>
              </a:rPr>
              <a:t> lsm </a:t>
            </a:r>
            <a:r>
              <a:rPr lang="zh-CN" altLang="en-US">
                <a:solidFill>
                  <a:srgbClr val="FFC000"/>
                </a:solidFill>
              </a:rPr>
              <a:t>进行主键的合并，衍生多种功能（如</a:t>
            </a:r>
            <a:r>
              <a:rPr lang="en-US" altLang="zh-CN">
                <a:solidFill>
                  <a:srgbClr val="FFC000"/>
                </a:solidFill>
              </a:rPr>
              <a:t>partial-update </a:t>
            </a:r>
            <a:r>
              <a:rPr lang="zh-CN" altLang="en-US">
                <a:solidFill>
                  <a:srgbClr val="FFC000"/>
                </a:solidFill>
              </a:rPr>
              <a:t>等）</a:t>
            </a:r>
            <a:endParaRPr lang="zh-CN" altLang="en-US">
              <a:solidFill>
                <a:srgbClr val="FFC000"/>
              </a:solidFill>
            </a:endParaRPr>
          </a:p>
          <a:p>
            <a:r>
              <a:rPr lang="en-US" altLang="zh-CN">
                <a:solidFill>
                  <a:srgbClr val="FFC000"/>
                </a:solidFill>
              </a:rPr>
              <a:t>3</a:t>
            </a:r>
            <a:r>
              <a:rPr lang="zh-CN" altLang="en-US">
                <a:solidFill>
                  <a:srgbClr val="FFC000"/>
                </a:solidFill>
              </a:rPr>
              <a:t>、完全自动</a:t>
            </a:r>
            <a:r>
              <a:rPr lang="en-US" altLang="zh-CN">
                <a:solidFill>
                  <a:srgbClr val="FFC000"/>
                </a:solidFill>
              </a:rPr>
              <a:t>compaction</a:t>
            </a:r>
            <a:endParaRPr lang="en-US" altLang="zh-CN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33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 rot="0">
            <a:off x="453390" y="615315"/>
            <a:ext cx="945515" cy="551815"/>
            <a:chOff x="5401197" y="1536336"/>
            <a:chExt cx="1853707" cy="1081848"/>
          </a:xfrm>
        </p:grpSpPr>
        <p:grpSp>
          <p:nvGrpSpPr>
            <p:cNvPr id="56" name="组合 55"/>
            <p:cNvGrpSpPr/>
            <p:nvPr/>
          </p:nvGrpSpPr>
          <p:grpSpPr>
            <a:xfrm>
              <a:off x="5772187" y="1536336"/>
              <a:ext cx="1081848" cy="1081848"/>
              <a:chOff x="5772187" y="1536336"/>
              <a:chExt cx="1081848" cy="1081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5772187" y="1536336"/>
                <a:ext cx="1081848" cy="1081848"/>
                <a:chOff x="2819451" y="2023064"/>
                <a:chExt cx="2397070" cy="2397070"/>
              </a:xfrm>
            </p:grpSpPr>
            <p:sp>
              <p:nvSpPr>
                <p:cNvPr id="58" name="矩形: 圆角 13"/>
                <p:cNvSpPr/>
                <p:nvPr/>
              </p:nvSpPr>
              <p:spPr>
                <a:xfrm rot="2700000">
                  <a:off x="2819451" y="2023064"/>
                  <a:ext cx="2397070" cy="2397070"/>
                </a:xfrm>
                <a:prstGeom prst="roundRect">
                  <a:avLst/>
                </a:prstGeom>
                <a:gradFill>
                  <a:gsLst>
                    <a:gs pos="49000">
                      <a:srgbClr val="D9C485"/>
                    </a:gs>
                    <a:gs pos="0">
                      <a:srgbClr val="F0E4B7"/>
                    </a:gs>
                    <a:gs pos="100000">
                      <a:srgbClr val="121933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矩形: 圆角 14"/>
                <p:cNvSpPr/>
                <p:nvPr/>
              </p:nvSpPr>
              <p:spPr>
                <a:xfrm rot="2700000">
                  <a:off x="2969058" y="2172671"/>
                  <a:ext cx="2097857" cy="2097857"/>
                </a:xfrm>
                <a:prstGeom prst="roundRect">
                  <a:avLst/>
                </a:prstGeom>
                <a:solidFill>
                  <a:srgbClr val="121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矩形: 圆角 12"/>
              <p:cNvSpPr/>
              <p:nvPr/>
            </p:nvSpPr>
            <p:spPr>
              <a:xfrm rot="2700000">
                <a:off x="5839708" y="1603857"/>
                <a:ext cx="946807" cy="9468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47794"/>
                  </a:gs>
                  <a:gs pos="47000">
                    <a:srgbClr val="121933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401197" y="1640910"/>
              <a:ext cx="1853707" cy="66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dist">
                <a:defRPr sz="4400">
                  <a:gradFill flip="none" rotWithShape="1">
                    <a:gsLst>
                      <a:gs pos="0">
                        <a:srgbClr val="F0E4B7"/>
                      </a:gs>
                      <a:gs pos="100000">
                        <a:srgbClr val="E7D48D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pPr algn="ctr"/>
              <a:r>
                <a:rPr lang="en-US" altLang="zh-CN" sz="1600" dirty="0">
                  <a:latin typeface="微软雅黑" charset="0"/>
                  <a:ea typeface="微软雅黑" charset="0"/>
                </a:rPr>
                <a:t>1</a:t>
              </a:r>
              <a:endParaRPr lang="en-US" altLang="zh-CN" sz="1600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1421130" y="525780"/>
            <a:ext cx="32677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EEE2B6"/>
                </a:solidFill>
                <a:latin typeface="微软雅黑" charset="0"/>
                <a:ea typeface="微软雅黑" charset="0"/>
                <a:sym typeface="+mn-ea"/>
              </a:rPr>
              <a:t>湖仓架构演进</a:t>
            </a:r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  <a:p>
            <a:endParaRPr lang="zh-CN" altLang="en-US" sz="4000">
              <a:solidFill>
                <a:srgbClr val="EEE2B6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691051" y="917604"/>
            <a:ext cx="4592727" cy="1695414"/>
            <a:chOff x="6901318" y="620713"/>
            <a:chExt cx="4592727" cy="1695414"/>
          </a:xfrm>
        </p:grpSpPr>
        <p:sp>
          <p:nvSpPr>
            <p:cNvPr id="4" name="矩形 3"/>
            <p:cNvSpPr/>
            <p:nvPr/>
          </p:nvSpPr>
          <p:spPr>
            <a:xfrm>
              <a:off x="6901318" y="620713"/>
              <a:ext cx="4592727" cy="1695414"/>
            </a:xfrm>
            <a:prstGeom prst="rect">
              <a:avLst/>
            </a:prstGeom>
            <a:gradFill>
              <a:gsLst>
                <a:gs pos="0">
                  <a:srgbClr val="A7A28C"/>
                </a:gs>
                <a:gs pos="100000">
                  <a:srgbClr val="121933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447962" y="931255"/>
              <a:ext cx="3499438" cy="940875"/>
              <a:chOff x="7030694" y="931255"/>
              <a:chExt cx="3479472" cy="940875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030694" y="931255"/>
                <a:ext cx="290938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</a:rPr>
                  <a:t>可作为流批任意一层数据</a:t>
                </a: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charset="0"/>
                    <a:ea typeface="微软雅黑" charset="0"/>
                  </a:rPr>
                  <a:t>表</a:t>
                </a:r>
                <a:endPara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7030695" y="1226970"/>
                <a:ext cx="3479471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无论是准实时还是批调度，都可以将其作为中间层。同时，可以作为流和批转接的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桥梁。</a:t>
                </a:r>
                <a:endPara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691051" y="2874967"/>
            <a:ext cx="4592727" cy="1695414"/>
            <a:chOff x="6901318" y="2578076"/>
            <a:chExt cx="4592727" cy="1695414"/>
          </a:xfrm>
        </p:grpSpPr>
        <p:sp>
          <p:nvSpPr>
            <p:cNvPr id="8" name="矩形 7"/>
            <p:cNvSpPr/>
            <p:nvPr/>
          </p:nvSpPr>
          <p:spPr>
            <a:xfrm>
              <a:off x="6901318" y="2578076"/>
              <a:ext cx="4592727" cy="1695414"/>
            </a:xfrm>
            <a:prstGeom prst="rect">
              <a:avLst/>
            </a:prstGeom>
            <a:gradFill>
              <a:gsLst>
                <a:gs pos="0">
                  <a:srgbClr val="A7A28C"/>
                </a:gs>
                <a:gs pos="100000">
                  <a:srgbClr val="121933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447962" y="2887133"/>
              <a:ext cx="3499438" cy="1252896"/>
              <a:chOff x="7030694" y="931255"/>
              <a:chExt cx="3479472" cy="1252896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7030694" y="931255"/>
                <a:ext cx="1318315" cy="460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lvl="0"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charset="0"/>
                    <a:ea typeface="微软雅黑" charset="0"/>
                  </a:rPr>
                  <a:t>开放湖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" charset="0"/>
                    <a:ea typeface="微软雅黑" charset="0"/>
                  </a:rPr>
                  <a:t>格式</a:t>
                </a:r>
                <a:endParaRPr lang="zh-CN" altLang="en-US" dirty="0">
                  <a:solidFill>
                    <a:prstClr val="white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7030695" y="1262131"/>
                <a:ext cx="3479471" cy="9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开放的湖格式使得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paimon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作为数据湖可以直接让多种上层引擎直接查询，不需要导入作为内表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使用。</a:t>
                </a:r>
                <a:endPara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691051" y="4832329"/>
            <a:ext cx="4592727" cy="1695414"/>
            <a:chOff x="6901318" y="4535438"/>
            <a:chExt cx="4592727" cy="1695414"/>
          </a:xfrm>
        </p:grpSpPr>
        <p:sp>
          <p:nvSpPr>
            <p:cNvPr id="63" name="矩形 62"/>
            <p:cNvSpPr/>
            <p:nvPr/>
          </p:nvSpPr>
          <p:spPr>
            <a:xfrm>
              <a:off x="6901318" y="4535438"/>
              <a:ext cx="4592727" cy="1695414"/>
            </a:xfrm>
            <a:prstGeom prst="rect">
              <a:avLst/>
            </a:prstGeom>
            <a:gradFill>
              <a:gsLst>
                <a:gs pos="0">
                  <a:srgbClr val="A7A28C"/>
                </a:gs>
                <a:gs pos="100000">
                  <a:srgbClr val="121933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7447962" y="4845980"/>
              <a:ext cx="3499438" cy="1252896"/>
              <a:chOff x="7030694" y="931255"/>
              <a:chExt cx="3479472" cy="1252896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7030694" y="931255"/>
                <a:ext cx="1545611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lvl="0"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charset="0"/>
                    <a:ea typeface="微软雅黑" charset="0"/>
                  </a:rPr>
                  <a:t>丰富社区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" charset="0"/>
                    <a:ea typeface="微软雅黑" charset="0"/>
                  </a:rPr>
                  <a:t>支持</a:t>
                </a:r>
                <a:endParaRPr lang="zh-CN" altLang="en-US" dirty="0">
                  <a:solidFill>
                    <a:prstClr val="white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030695" y="1262131"/>
                <a:ext cx="3479471" cy="9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阿里，字节等多家公司研发支持。开放平等的社区形态吸引了更多参与者。其中，阿里集团已经全面使用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 paimon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作为集团存储底座。</a:t>
                </a:r>
                <a:endPara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 rot="0">
            <a:off x="920115" y="2875280"/>
            <a:ext cx="4589145" cy="1245235"/>
            <a:chOff x="3374030" y="2700107"/>
            <a:chExt cx="4589251" cy="1245224"/>
          </a:xfr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grpSpPr>
        <p:sp>
          <p:nvSpPr>
            <p:cNvPr id="51" name="文本框 18434"/>
            <p:cNvSpPr txBox="1">
              <a:spLocks noChangeArrowheads="1"/>
            </p:cNvSpPr>
            <p:nvPr/>
          </p:nvSpPr>
          <p:spPr bwMode="auto">
            <a:xfrm>
              <a:off x="3374030" y="2700107"/>
              <a:ext cx="1934890" cy="398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paimon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湖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格式</a:t>
              </a:r>
              <a:endPara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67" name="文本框 18437"/>
            <p:cNvSpPr txBox="1">
              <a:spLocks noChangeArrowheads="1"/>
            </p:cNvSpPr>
            <p:nvPr/>
          </p:nvSpPr>
          <p:spPr bwMode="auto">
            <a:xfrm>
              <a:off x="3374030" y="3037142"/>
              <a:ext cx="4489919" cy="36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905" indent="2844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marL="0" indent="0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开放、平等、易用、流批融合、生态健全、稳定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可靠。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3470586" y="3945331"/>
              <a:ext cx="4492695" cy="0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7" name="图片 236" descr="l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465" y="270510"/>
            <a:ext cx="3966845" cy="34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PA" val="v5.2.4"/>
</p:tagLst>
</file>

<file path=ppt/tags/tag121.xml><?xml version="1.0" encoding="utf-8"?>
<p:tagLst xmlns:p="http://schemas.openxmlformats.org/presentationml/2006/main">
  <p:tag name="PA" val="v5.2.4"/>
</p:tagLst>
</file>

<file path=ppt/tags/tag122.xml><?xml version="1.0" encoding="utf-8"?>
<p:tagLst xmlns:p="http://schemas.openxmlformats.org/presentationml/2006/main">
  <p:tag name="PA" val="v5.2.4"/>
</p:tagLst>
</file>

<file path=ppt/tags/tag123.xml><?xml version="1.0" encoding="utf-8"?>
<p:tagLst xmlns:p="http://schemas.openxmlformats.org/presentationml/2006/main">
  <p:tag name="PA" val="v5.2.4"/>
</p:tagLst>
</file>

<file path=ppt/tags/tag124.xml><?xml version="1.0" encoding="utf-8"?>
<p:tagLst xmlns:p="http://schemas.openxmlformats.org/presentationml/2006/main">
  <p:tag name="PA" val="v5.2.4"/>
</p:tagLst>
</file>

<file path=ppt/tags/tag125.xml><?xml version="1.0" encoding="utf-8"?>
<p:tagLst xmlns:p="http://schemas.openxmlformats.org/presentationml/2006/main">
  <p:tag name="PA" val="v5.2.4"/>
</p:tagLst>
</file>

<file path=ppt/tags/tag126.xml><?xml version="1.0" encoding="utf-8"?>
<p:tagLst xmlns:p="http://schemas.openxmlformats.org/presentationml/2006/main">
  <p:tag name="PA" val="v5.2.4"/>
</p:tagLst>
</file>

<file path=ppt/tags/tag127.xml><?xml version="1.0" encoding="utf-8"?>
<p:tagLst xmlns:p="http://schemas.openxmlformats.org/presentationml/2006/main">
  <p:tag name="PA" val="v5.2.4"/>
</p:tagLst>
</file>

<file path=ppt/tags/tag128.xml><?xml version="1.0" encoding="utf-8"?>
<p:tagLst xmlns:p="http://schemas.openxmlformats.org/presentationml/2006/main">
  <p:tag name="PA" val="v5.2.4"/>
</p:tagLst>
</file>

<file path=ppt/tags/tag129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PA" val="v5.2.4"/>
</p:tagLst>
</file>

<file path=ppt/tags/tag131.xml><?xml version="1.0" encoding="utf-8"?>
<p:tagLst xmlns:p="http://schemas.openxmlformats.org/presentationml/2006/main">
  <p:tag name="PA" val="v5.2.4"/>
</p:tagLst>
</file>

<file path=ppt/tags/tag132.xml><?xml version="1.0" encoding="utf-8"?>
<p:tagLst xmlns:p="http://schemas.openxmlformats.org/presentationml/2006/main">
  <p:tag name="PA" val="v5.2.4"/>
</p:tagLst>
</file>

<file path=ppt/tags/tag13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1937</Words>
  <Application>WPS 演示</Application>
  <PresentationFormat>宽屏</PresentationFormat>
  <Paragraphs>385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Helvetica Neue</vt:lpstr>
      <vt:lpstr>汉仪书宋二KW</vt:lpstr>
      <vt:lpstr>Calibri</vt:lpstr>
      <vt:lpstr>等线</vt:lpstr>
      <vt:lpstr>微软雅黑</vt:lpstr>
      <vt:lpstr>汉仪旗黑</vt:lpstr>
      <vt:lpstr>思源宋体 CN Heavy</vt:lpstr>
      <vt:lpstr>Alibaba PuHuiTi 2 55 Regular</vt:lpstr>
      <vt:lpstr>微软雅黑</vt:lpstr>
      <vt:lpstr>宋体</vt:lpstr>
      <vt:lpstr>Arial Unicode MS</vt:lpstr>
      <vt:lpstr>Calibri Light</vt:lpstr>
      <vt:lpstr>Alibaba PuHuiTi L</vt:lpstr>
      <vt:lpstr>思源黑体 CN Medium</vt:lpstr>
      <vt:lpstr>Source Han Sans CN Normal</vt:lpstr>
      <vt:lpstr>思源黑体 CN Bold</vt:lpstr>
      <vt:lpstr>宋体-简</vt:lpstr>
      <vt:lpstr>汉仪中等线KW</vt:lpstr>
      <vt:lpstr>Thonburi</vt:lpstr>
      <vt:lpstr>汉仪中黑KW</vt:lpstr>
      <vt:lpstr>冬青黑体简体中文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过客</cp:lastModifiedBy>
  <cp:revision>72</cp:revision>
  <dcterms:created xsi:type="dcterms:W3CDTF">2024-11-20T03:05:04Z</dcterms:created>
  <dcterms:modified xsi:type="dcterms:W3CDTF">2024-11-20T03:05:04Z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9201178764893816F72A3C67F4068FE5_43</vt:lpwstr>
  </property>
</Properties>
</file>